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82660E7-6ACB-48E2-AA20-61805ECD1B91}" type="datetimeFigureOut">
              <a:rPr lang="en-US" smtClean="0"/>
              <a:t>6/8/2020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916061274"/>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82421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3263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494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69193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660E7-6ACB-48E2-AA20-61805ECD1B91}"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40469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2660E7-6ACB-48E2-AA20-61805ECD1B91}"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377822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660E7-6ACB-48E2-AA20-61805ECD1B91}"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07719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6/8/2020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911637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2660E7-6ACB-48E2-AA20-61805ECD1B91}"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2060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2660E7-6ACB-48E2-AA20-61805ECD1B91}" type="datetimeFigureOut">
              <a:rPr lang="en-US" smtClean="0"/>
              <a:t>6/8/2020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32443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352503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660E7-6ACB-48E2-AA20-61805ECD1B91}"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9569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2660E7-6ACB-48E2-AA20-61805ECD1B91}"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898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660E7-6ACB-48E2-AA20-61805ECD1B91}"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2519943602"/>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10869945"/>
      </p:ext>
    </p:extLst>
  </p:cSld>
  <p:clrMapOvr>
    <a:masterClrMapping/>
  </p:clrMapOvr>
  <p:extLst>
    <p:ext uri="{DCECCB84-F9BA-43D5-87BE-67443E8EF086}">
      <p15:sldGuideLst xmlns:p15="http://schemas.microsoft.com/office/powerpoint/2012/main">
        <p15:guide id="1" pos="40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660E7-6ACB-48E2-AA20-61805ECD1B91}"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B6EC4-56D0-4998-81DC-73013F1A8C4B}" type="slidenum">
              <a:rPr lang="en-US" smtClean="0"/>
              <a:t>‹#›</a:t>
            </a:fld>
            <a:endParaRPr lang="en-US"/>
          </a:p>
        </p:txBody>
      </p:sp>
    </p:spTree>
    <p:extLst>
      <p:ext uri="{BB962C8B-B14F-4D97-AF65-F5344CB8AC3E}">
        <p14:creationId xmlns:p14="http://schemas.microsoft.com/office/powerpoint/2010/main" val="194480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2660E7-6ACB-48E2-AA20-61805ECD1B91}" type="datetimeFigureOut">
              <a:rPr lang="en-US" smtClean="0"/>
              <a:t>6/8/2020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EB6EC4-56D0-4998-81DC-73013F1A8C4B}" type="slidenum">
              <a:rPr lang="en-US" smtClean="0"/>
              <a:t>‹#›</a:t>
            </a:fld>
            <a:endParaRPr lang="en-US"/>
          </a:p>
        </p:txBody>
      </p:sp>
    </p:spTree>
    <p:extLst>
      <p:ext uri="{BB962C8B-B14F-4D97-AF65-F5344CB8AC3E}">
        <p14:creationId xmlns:p14="http://schemas.microsoft.com/office/powerpoint/2010/main" val="61307937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86" userDrawn="1">
          <p15:clr>
            <a:srgbClr val="F26B43"/>
          </p15:clr>
        </p15:guide>
        <p15:guide id="2" orient="horz" pos="3960" userDrawn="1">
          <p15:clr>
            <a:srgbClr val="F26B43"/>
          </p15:clr>
        </p15:guide>
        <p15:guide id="3" orient="horz" pos="1536" userDrawn="1">
          <p15:clr>
            <a:srgbClr val="F26B43"/>
          </p15:clr>
        </p15:guide>
        <p15:guide id="4" orient="horz" pos="3840" userDrawn="1">
          <p15:clr>
            <a:srgbClr val="F26B43"/>
          </p15:clr>
        </p15:guide>
        <p15:guide id="5" pos="3312" userDrawn="1">
          <p15:clr>
            <a:srgbClr val="F26B43"/>
          </p15:clr>
        </p15:guide>
        <p15:guide id="6" pos="3600" userDrawn="1">
          <p15:clr>
            <a:srgbClr val="F26B43"/>
          </p15:clr>
        </p15:guide>
        <p15:guide id="7" orient="horz" pos="360" userDrawn="1">
          <p15:clr>
            <a:srgbClr val="F26B43"/>
          </p15:clr>
        </p15:guide>
        <p15:guide id="8" pos="5526" userDrawn="1">
          <p15:clr>
            <a:srgbClr val="F26B43"/>
          </p15:clr>
        </p15:guide>
        <p15:guide id="9" pos="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gfma.ge/"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3200" b="1" dirty="0"/>
              <a:t> SARS-CoV-2 (COVID-19) ინფექციის მსუბუქი შემთხვევის მართვა ბინაზე</a:t>
            </a:r>
            <a:r>
              <a:rPr lang="en-US" sz="3200" dirty="0"/>
              <a:t/>
            </a:r>
            <a:br>
              <a:rPr lang="en-US" sz="3200" dirty="0"/>
            </a:br>
            <a:endParaRPr lang="en-US" sz="3200" dirty="0"/>
          </a:p>
        </p:txBody>
      </p:sp>
      <p:sp>
        <p:nvSpPr>
          <p:cNvPr id="3" name="Subtitle 2"/>
          <p:cNvSpPr>
            <a:spLocks noGrp="1"/>
          </p:cNvSpPr>
          <p:nvPr>
            <p:ph type="subTitle" idx="1"/>
          </p:nvPr>
        </p:nvSpPr>
        <p:spPr/>
        <p:txBody>
          <a:bodyPr>
            <a:normAutofit fontScale="92500" lnSpcReduction="10000"/>
          </a:bodyPr>
          <a:lstStyle/>
          <a:p>
            <a:r>
              <a:rPr lang="ka-GE" dirty="0" smtClean="0"/>
              <a:t>რეკომენდაციები პირველადი ჯანდაცვისთვის</a:t>
            </a:r>
          </a:p>
          <a:p>
            <a:r>
              <a:rPr lang="ka-GE" dirty="0" smtClean="0"/>
              <a:t>ივნისი, 2020</a:t>
            </a:r>
            <a:endParaRPr lang="en-US" dirty="0"/>
          </a:p>
        </p:txBody>
      </p:sp>
    </p:spTree>
    <p:extLst>
      <p:ext uri="{BB962C8B-B14F-4D97-AF65-F5344CB8AC3E}">
        <p14:creationId xmlns:p14="http://schemas.microsoft.com/office/powerpoint/2010/main" val="79861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lstStyle/>
          <a:p>
            <a:pPr lvl="0"/>
            <a:r>
              <a:rPr lang="ka-GE" dirty="0" smtClean="0"/>
              <a:t>პაციენტებში მხოლოდ მსუბუქი სიმპტომებით, გასათვალისწინებელია ბინაზე მკურნალობის შესაძლებლობა, თუ მათზე მზრუნველობა განხორციელდება ოჯახის წევრების მიერ, ინფექციის პრევენციისა და კონტროლის სათანადო ზომების დაცვით</a:t>
            </a:r>
            <a:r>
              <a:rPr lang="en-US" dirty="0" smtClean="0"/>
              <a:t>;</a:t>
            </a:r>
          </a:p>
          <a:p>
            <a:pPr marL="0" lvl="0" indent="0">
              <a:buNone/>
            </a:pPr>
            <a:r>
              <a:rPr lang="ka-GE" dirty="0" smtClean="0"/>
              <a:t> </a:t>
            </a:r>
          </a:p>
          <a:p>
            <a:r>
              <a:rPr lang="ka-GE" dirty="0" smtClean="0"/>
              <a:t>ბინაზე მკურნალობის შესახებ გადაწყვეტილების მიღება, რეკომენდებულია, ფრთხილი კლინიკური განსჯისა და პაციენტის საცხოვრებელი სახლის პირობების დეტალური შეფასების საფუძველზე. ამ ტიპის შეფასება, რეკომენდებულია, განახორციელოს საზოგადოებრივი ჯანდაცვის შესაბამისმა პერსონალმა </a:t>
            </a:r>
            <a:endParaRPr lang="ka-GE" dirty="0"/>
          </a:p>
        </p:txBody>
      </p:sp>
    </p:spTree>
    <p:extLst>
      <p:ext uri="{BB962C8B-B14F-4D97-AF65-F5344CB8AC3E}">
        <p14:creationId xmlns:p14="http://schemas.microsoft.com/office/powerpoint/2010/main" val="426975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normAutofit/>
          </a:bodyPr>
          <a:lstStyle/>
          <a:p>
            <a:pPr lvl="0"/>
            <a:r>
              <a:rPr lang="ka-GE" sz="2400" dirty="0"/>
              <a:t>ტრენირებულმა პერსონალმა უნდა შეაფასოს, რამდენად შეძლებენ პაციენტი და მისი ოჯახის წევრები იმ რეკომენდაციების შესრულებას, რომლებიც ბინაზე იზოლაციის აუცილებელი </a:t>
            </a:r>
            <a:r>
              <a:rPr lang="ka-GE" sz="2400" dirty="0" smtClean="0"/>
              <a:t>ნაწილია</a:t>
            </a:r>
            <a:r>
              <a:rPr lang="en-US" sz="2400" dirty="0" smtClean="0"/>
              <a:t>:</a:t>
            </a:r>
          </a:p>
          <a:p>
            <a:pPr lvl="1">
              <a:buClr>
                <a:schemeClr val="accent1"/>
              </a:buClr>
              <a:buFont typeface="Wingdings" panose="05000000000000000000" pitchFamily="2" charset="2"/>
              <a:buChar char="§"/>
            </a:pPr>
            <a:r>
              <a:rPr lang="ka-GE" sz="2400" dirty="0" smtClean="0"/>
              <a:t>მაგალითად</a:t>
            </a:r>
            <a:r>
              <a:rPr lang="ka-GE" sz="2400" dirty="0"/>
              <a:t>, ხელების ჰიგიენა, რესპირაციული ჰიგიენა, სათავსოების დასუფთავება, გადაადგილების შეზღუდვა სახლში და </a:t>
            </a:r>
            <a:r>
              <a:rPr lang="ka-GE" sz="2400" dirty="0" smtClean="0"/>
              <a:t>გარეთ</a:t>
            </a:r>
            <a:r>
              <a:rPr lang="en-US" sz="2400" dirty="0" smtClean="0"/>
              <a:t>;</a:t>
            </a:r>
            <a:r>
              <a:rPr lang="ka-GE" sz="2400" dirty="0" smtClean="0"/>
              <a:t> </a:t>
            </a:r>
            <a:endParaRPr lang="en-US" sz="2400" dirty="0" smtClean="0"/>
          </a:p>
          <a:p>
            <a:r>
              <a:rPr lang="ka-GE" sz="2400" dirty="0" smtClean="0"/>
              <a:t>აგრეთვე</a:t>
            </a:r>
            <a:r>
              <a:rPr lang="ka-GE" sz="2400" dirty="0"/>
              <a:t>, უსაფრთხოების წესების </a:t>
            </a:r>
            <a:r>
              <a:rPr lang="ka-GE" sz="2400" dirty="0" smtClean="0"/>
              <a:t>დაცვას</a:t>
            </a:r>
            <a:r>
              <a:rPr lang="en-US" sz="2400" dirty="0" smtClean="0"/>
              <a:t>:</a:t>
            </a:r>
            <a:r>
              <a:rPr lang="ka-GE" sz="2400" dirty="0" smtClean="0"/>
              <a:t> </a:t>
            </a:r>
            <a:endParaRPr lang="en-US" sz="2400" dirty="0" smtClean="0"/>
          </a:p>
          <a:p>
            <a:pPr lvl="1">
              <a:buClr>
                <a:schemeClr val="accent2">
                  <a:lumMod val="60000"/>
                  <a:lumOff val="40000"/>
                </a:schemeClr>
              </a:buClr>
              <a:buFont typeface="Wingdings" panose="05000000000000000000" pitchFamily="2" charset="2"/>
              <a:buChar char="§"/>
            </a:pPr>
            <a:r>
              <a:rPr lang="ka-GE" sz="2400" dirty="0"/>
              <a:t>მაგალითად</a:t>
            </a:r>
            <a:r>
              <a:rPr lang="ka-GE" sz="2400" dirty="0"/>
              <a:t>, ალკოჰოლის საფუძველზე დამზადებული ხელების სანიტაიზერის შემთხვევით დალევის, ან ხანძარსაშიში ვითარების შექმნის შემთხვევაში. </a:t>
            </a:r>
            <a:endParaRPr lang="en-US" sz="2400" dirty="0"/>
          </a:p>
        </p:txBody>
      </p:sp>
    </p:spTree>
    <p:extLst>
      <p:ext uri="{BB962C8B-B14F-4D97-AF65-F5344CB8AC3E}">
        <p14:creationId xmlns:p14="http://schemas.microsoft.com/office/powerpoint/2010/main" val="1264680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normAutofit/>
          </a:bodyPr>
          <a:lstStyle/>
          <a:p>
            <a:pPr lvl="0"/>
            <a:r>
              <a:rPr lang="ka-GE" sz="2400" dirty="0" smtClean="0"/>
              <a:t>ბინაზე მკურნალობის პერიოდში, მანამ სანამ პაციენტის სიმპტომები სრულად არ ალაგდება, რეკომენდებულია უწყვეტი კომუნიკაცია პაციენტს, სამედიცინო პერსონალსა და საზჯანდაცვის წარმომადგენლებს შორის.</a:t>
            </a:r>
          </a:p>
          <a:p>
            <a:pPr lvl="0"/>
            <a:r>
              <a:rPr lang="ka-GE" sz="2400" dirty="0" smtClean="0"/>
              <a:t>პაციენტებს და ოჯახის წევრებს უნდა მიეცეთ რჩევები, პერსონალური ჰიგიენის წესების შესახებ.</a:t>
            </a:r>
          </a:p>
          <a:p>
            <a:pPr lvl="0"/>
            <a:r>
              <a:rPr lang="ka-GE" sz="2400" dirty="0" smtClean="0"/>
              <a:t>შესაძლო COVID-19-თან ურთიერთობაში მყოფი პირები, მათ შორის, სამედიცინო პერსონალი, ითვლება კონტაქტებად და რეკომენდებულია, მათ ჯანმრთელობაზე დაკვირვება ბოლო კონტაქტიდან 14 დღის მანძილზე.</a:t>
            </a:r>
            <a:endParaRPr lang="ka-GE" sz="2400" dirty="0"/>
          </a:p>
        </p:txBody>
      </p:sp>
    </p:spTree>
    <p:extLst>
      <p:ext uri="{BB962C8B-B14F-4D97-AF65-F5344CB8AC3E}">
        <p14:creationId xmlns:p14="http://schemas.microsoft.com/office/powerpoint/2010/main" val="401918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957263"/>
            <a:ext cx="8101012" cy="5486399"/>
          </a:xfrm>
        </p:spPr>
        <p:txBody>
          <a:bodyPr>
            <a:noAutofit/>
          </a:bodyPr>
          <a:lstStyle/>
          <a:p>
            <a:pPr lvl="0"/>
            <a:r>
              <a:rPr lang="ka-GE" dirty="0"/>
              <a:t>მჭიდრო კონტაქტად ითვლება პირი, რომელიც პაციენტის სიმპტომების გამოვლინებამდე 2 დღით ადრე ან გამოვლინდებიდან 14 დღის განმავლობაში:</a:t>
            </a:r>
            <a:endParaRPr lang="en-US" dirty="0"/>
          </a:p>
          <a:p>
            <a:pPr lvl="1">
              <a:buClr>
                <a:schemeClr val="accent2">
                  <a:lumMod val="60000"/>
                  <a:lumOff val="40000"/>
                </a:schemeClr>
              </a:buClr>
              <a:buFont typeface="Wingdings" panose="05000000000000000000" pitchFamily="2" charset="2"/>
              <a:buChar char="§"/>
            </a:pPr>
            <a:r>
              <a:rPr lang="ka-GE" sz="2200" dirty="0"/>
              <a:t>იმყოფებოდა პირისპირ კონტაქტში</a:t>
            </a:r>
            <a:r>
              <a:rPr lang="en-US" sz="2200" dirty="0"/>
              <a:t> COVID-19 </a:t>
            </a:r>
            <a:r>
              <a:rPr lang="ka-GE" sz="2200" dirty="0"/>
              <a:t>პაციენტთან 1 მეტრის მანძილზე &gt; 15 წთ-ის განმავლობაში;</a:t>
            </a:r>
            <a:r>
              <a:rPr lang="en-US" sz="2200" dirty="0"/>
              <a:t> </a:t>
            </a:r>
          </a:p>
          <a:p>
            <a:pPr lvl="1">
              <a:buClr>
                <a:schemeClr val="accent2">
                  <a:lumMod val="60000"/>
                  <a:lumOff val="40000"/>
                </a:schemeClr>
              </a:buClr>
              <a:buFont typeface="Wingdings" panose="05000000000000000000" pitchFamily="2" charset="2"/>
              <a:buChar char="§"/>
            </a:pPr>
            <a:r>
              <a:rPr lang="ka-GE" sz="2200" dirty="0"/>
              <a:t>აწარმოებდა </a:t>
            </a:r>
            <a:r>
              <a:rPr lang="en-US" sz="2200" dirty="0"/>
              <a:t>COVID-19 </a:t>
            </a:r>
            <a:r>
              <a:rPr lang="ka-GE" sz="2200" dirty="0"/>
              <a:t>პაციენტის უშუალო მოვლას პერსონალური დაცვის საშუალებების გარეშე;</a:t>
            </a:r>
            <a:endParaRPr lang="en-US" sz="2200" dirty="0"/>
          </a:p>
          <a:p>
            <a:pPr lvl="1">
              <a:buClr>
                <a:schemeClr val="accent2">
                  <a:lumMod val="60000"/>
                  <a:lumOff val="40000"/>
                </a:schemeClr>
              </a:buClr>
              <a:buFont typeface="Wingdings" panose="05000000000000000000" pitchFamily="2" charset="2"/>
              <a:buChar char="§"/>
            </a:pPr>
            <a:r>
              <a:rPr lang="ka-GE" sz="2200" dirty="0"/>
              <a:t>იმყოფებოდა იმავე დახურულ სივრცეში, რომელიშიც </a:t>
            </a:r>
            <a:r>
              <a:rPr lang="en-US" sz="2200" dirty="0"/>
              <a:t>COVID-19 </a:t>
            </a:r>
            <a:r>
              <a:rPr lang="ka-GE" sz="2200" dirty="0"/>
              <a:t>პაციენტი (მათ შორის, სამსახური, სკოლა ან სახლი, ან თავშეყრის იგივე ადგილი) დროის გარკვეულ პერიოდში;</a:t>
            </a:r>
            <a:endParaRPr lang="en-US" sz="2200" dirty="0"/>
          </a:p>
          <a:p>
            <a:pPr lvl="1">
              <a:buClr>
                <a:schemeClr val="accent2">
                  <a:lumMod val="60000"/>
                  <a:lumOff val="40000"/>
                </a:schemeClr>
              </a:buClr>
              <a:buFont typeface="Wingdings" panose="05000000000000000000" pitchFamily="2" charset="2"/>
              <a:buChar char="§"/>
            </a:pPr>
            <a:r>
              <a:rPr lang="ka-GE" sz="2200" dirty="0"/>
              <a:t>მოგზაურობდა </a:t>
            </a:r>
            <a:r>
              <a:rPr lang="en-US" sz="2200" dirty="0"/>
              <a:t>COVID-19 </a:t>
            </a:r>
            <a:r>
              <a:rPr lang="ka-GE" sz="2200" dirty="0"/>
              <a:t>პაციენტთან ერთად მჭიდრო კონტაქტში (1მ-ზე ახლო მანძილზე) ტრანსპორტის ნებისმიერი სახეობით;</a:t>
            </a:r>
            <a:endParaRPr lang="en-US" sz="2200" dirty="0"/>
          </a:p>
          <a:p>
            <a:pPr lvl="1">
              <a:buClr>
                <a:schemeClr val="accent2">
                  <a:lumMod val="60000"/>
                  <a:lumOff val="40000"/>
                </a:schemeClr>
              </a:buClr>
              <a:buFont typeface="Wingdings" panose="05000000000000000000" pitchFamily="2" charset="2"/>
              <a:buChar char="§"/>
            </a:pPr>
            <a:r>
              <a:rPr lang="ka-GE" sz="2200" dirty="0"/>
              <a:t>სხვა სიტუაციები, რომლებიც მიჩნეულია სარისკოდ, ადგილობრივი მითითებების შესაბამისად.</a:t>
            </a:r>
          </a:p>
        </p:txBody>
      </p:sp>
    </p:spTree>
    <p:extLst>
      <p:ext uri="{BB962C8B-B14F-4D97-AF65-F5344CB8AC3E}">
        <p14:creationId xmlns:p14="http://schemas.microsoft.com/office/powerpoint/2010/main" val="219055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ka-GE" sz="2600" dirty="0"/>
              <a:t>რეკომენდებულია, კონტაქტირებული პირების ჯანმრთელობის მდგომარეობის რეგულარული დისტანციური მონიტორინგი</a:t>
            </a:r>
            <a:r>
              <a:rPr lang="ka-GE" sz="2600" dirty="0" smtClean="0"/>
              <a:t>;</a:t>
            </a:r>
            <a:endParaRPr lang="en-US" sz="2600" dirty="0" smtClean="0"/>
          </a:p>
          <a:p>
            <a:endParaRPr lang="en-US" sz="2600" dirty="0"/>
          </a:p>
          <a:p>
            <a:r>
              <a:rPr lang="ka-GE" sz="2600" dirty="0"/>
              <a:t>კონტაქტირებული პირები უნდა იყვნენ ინფორმირებული, თუ როგორ უნდა მოიქცენ სიმპტომების გამოვლინების </a:t>
            </a:r>
            <a:r>
              <a:rPr lang="ka-GE" sz="2600" dirty="0" smtClean="0"/>
              <a:t>შემთხვევაში</a:t>
            </a:r>
            <a:r>
              <a:rPr lang="en-US" sz="2600" dirty="0" smtClean="0"/>
              <a:t>.</a:t>
            </a:r>
            <a:r>
              <a:rPr lang="ka-GE" sz="2600" dirty="0" smtClean="0"/>
              <a:t> </a:t>
            </a:r>
            <a:endParaRPr lang="en-US" sz="2600" dirty="0"/>
          </a:p>
        </p:txBody>
      </p:sp>
    </p:spTree>
    <p:extLst>
      <p:ext uri="{BB962C8B-B14F-4D97-AF65-F5344CB8AC3E}">
        <p14:creationId xmlns:p14="http://schemas.microsoft.com/office/powerpoint/2010/main" val="394175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40" y="957257"/>
            <a:ext cx="8601075" cy="5900743"/>
          </a:xfrm>
        </p:spPr>
        <p:txBody>
          <a:bodyPr>
            <a:noAutofit/>
          </a:bodyPr>
          <a:lstStyle/>
          <a:p>
            <a:pPr marL="0" lvl="0" indent="0">
              <a:buNone/>
            </a:pPr>
            <a:r>
              <a:rPr lang="en-US" sz="2100" b="1" dirty="0"/>
              <a:t>COVID-19 </a:t>
            </a:r>
            <a:r>
              <a:rPr lang="ka-GE" sz="2100" b="1" dirty="0"/>
              <a:t>სიმპტომების მქონე პაციენტს ბინაზე დატოვებისას მიეცით რჩევა, რომ:</a:t>
            </a:r>
            <a:endParaRPr lang="en-US" sz="2100" b="1" dirty="0"/>
          </a:p>
          <a:p>
            <a:pPr lvl="0"/>
            <a:r>
              <a:rPr lang="ka-GE" sz="2100" dirty="0"/>
              <a:t>დაავადების უხშირესი სიმპტომებია ხველა, ცხელება, სუნთქვის გაძნელება, შფოთვა, დაბნეულობა, მაგრამ ასევე, შესაძლოა გამოვლინდეს დაღლილობა, კუნთების ტკივილი და თავის ტკივილი;</a:t>
            </a:r>
            <a:endParaRPr lang="en-US" sz="2100" dirty="0"/>
          </a:p>
          <a:p>
            <a:pPr lvl="0"/>
            <a:r>
              <a:rPr lang="ka-GE" sz="2100" dirty="0"/>
              <a:t>უთხარით, რომ სიმპტომები მსუბუქია და სავარაუდოდ, ერთ კვირაში თავს უკეთ იგრძნობენ.</a:t>
            </a:r>
            <a:r>
              <a:rPr lang="en-US" sz="2100" dirty="0"/>
              <a:t> </a:t>
            </a:r>
          </a:p>
          <a:p>
            <a:r>
              <a:rPr lang="ka-GE" sz="2100" dirty="0"/>
              <a:t> </a:t>
            </a:r>
            <a:r>
              <a:rPr lang="ka-GE" sz="2100" dirty="0" smtClean="0"/>
              <a:t>მინიმუმამდე </a:t>
            </a:r>
            <a:r>
              <a:rPr lang="ka-GE" sz="2100" dirty="0"/>
              <a:t>დაიყვანეთ პირისპირ კონტაქტი:</a:t>
            </a:r>
            <a:endParaRPr lang="en-US" sz="2100" dirty="0"/>
          </a:p>
          <a:p>
            <a:pPr lvl="1">
              <a:buClr>
                <a:schemeClr val="accent2">
                  <a:lumMod val="60000"/>
                  <a:lumOff val="40000"/>
                </a:schemeClr>
              </a:buClr>
              <a:buFont typeface="Wingdings" panose="05000000000000000000" pitchFamily="2" charset="2"/>
              <a:buChar char="§"/>
            </a:pPr>
            <a:r>
              <a:rPr lang="ka-GE" sz="2100" dirty="0"/>
              <a:t>გამოიყენეთ დისტანციური კომუნიკაცია (ტელეფონი, ვიდეოჩართვა და ა.შ.)</a:t>
            </a:r>
            <a:endParaRPr lang="en-US" sz="2100" dirty="0"/>
          </a:p>
          <a:p>
            <a:pPr lvl="1">
              <a:buClr>
                <a:schemeClr val="accent2">
                  <a:lumMod val="60000"/>
                  <a:lumOff val="40000"/>
                </a:schemeClr>
              </a:buClr>
              <a:buFont typeface="Wingdings" panose="05000000000000000000" pitchFamily="2" charset="2"/>
              <a:buChar char="§"/>
            </a:pPr>
            <a:r>
              <a:rPr lang="ka-GE" sz="2100" dirty="0"/>
              <a:t>აუცილებელი პირისპირ კონტაქტის დრო შეამცირეთ მინიმუმამდე;</a:t>
            </a:r>
            <a:endParaRPr lang="en-US" sz="2100" dirty="0"/>
          </a:p>
          <a:p>
            <a:pPr lvl="1">
              <a:buClr>
                <a:schemeClr val="accent2">
                  <a:lumMod val="60000"/>
                  <a:lumOff val="40000"/>
                </a:schemeClr>
              </a:buClr>
              <a:buFont typeface="Wingdings" panose="05000000000000000000" pitchFamily="2" charset="2"/>
              <a:buChar char="§"/>
            </a:pPr>
            <a:r>
              <a:rPr lang="ka-GE" sz="2100" dirty="0"/>
              <a:t>ქაღალდური რეცეპტები, შეძლებისდაგვარად, ჩაანაცვლეთ ელექტრონულით;</a:t>
            </a:r>
            <a:endParaRPr lang="en-US" sz="2100" dirty="0"/>
          </a:p>
          <a:p>
            <a:pPr lvl="1">
              <a:buClr>
                <a:schemeClr val="accent2">
                  <a:lumMod val="60000"/>
                  <a:lumOff val="40000"/>
                </a:schemeClr>
              </a:buClr>
              <a:buFont typeface="Wingdings" panose="05000000000000000000" pitchFamily="2" charset="2"/>
              <a:buChar char="§"/>
            </a:pPr>
            <a:r>
              <a:rPr lang="ka-GE" sz="2100" dirty="0"/>
              <a:t>გამოიყენეთ მედიკამენტების დისტანციური მიწოდების სერვისი (ფოსტა, მოხალისეები და ა. შ</a:t>
            </a:r>
            <a:r>
              <a:rPr lang="ka-GE" sz="2100" dirty="0" smtClean="0"/>
              <a:t>.)</a:t>
            </a:r>
            <a:r>
              <a:rPr lang="en-US" sz="2100" dirty="0" smtClean="0"/>
              <a:t>.</a:t>
            </a:r>
            <a:endParaRPr lang="en-US" sz="2100" dirty="0"/>
          </a:p>
        </p:txBody>
      </p:sp>
    </p:spTree>
    <p:extLst>
      <p:ext uri="{BB962C8B-B14F-4D97-AF65-F5344CB8AC3E}">
        <p14:creationId xmlns:p14="http://schemas.microsoft.com/office/powerpoint/2010/main" val="266047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78629"/>
            <a:ext cx="6377940" cy="1293028"/>
          </a:xfrm>
        </p:spPr>
        <p:txBody>
          <a:bodyPr anchor="t">
            <a:noAutofit/>
          </a:bodyPr>
          <a:lstStyle/>
          <a:p>
            <a:r>
              <a:rPr lang="ka-GE" sz="2800" b="1" dirty="0"/>
              <a:t>ზოგადი რჩევები</a:t>
            </a:r>
            <a:r>
              <a:rPr lang="en-US" sz="2800" b="1" dirty="0"/>
              <a:t> COVID-19 </a:t>
            </a:r>
            <a:r>
              <a:rPr lang="ka-GE" sz="2800" b="1" dirty="0"/>
              <a:t>სიმპტომების მართვასთან დაკავშირებით</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ka-GE" dirty="0"/>
              <a:t>COVID-19-ის სპეციფიკური ეფექტური მკურნალობა ჯერჯერობით არ არსებობს; </a:t>
            </a:r>
            <a:endParaRPr lang="en-US" dirty="0" smtClean="0"/>
          </a:p>
          <a:p>
            <a:r>
              <a:rPr lang="ka-GE" dirty="0" smtClean="0"/>
              <a:t>შესაბამისად</a:t>
            </a:r>
            <a:r>
              <a:rPr lang="ka-GE" dirty="0"/>
              <a:t>, მართვა მოიცავს დამხმარე სიმპტომურ თერაპიას და, უფრო მძიმე შემთხვევებში, ორგანოების მხარდაჭერას. </a:t>
            </a:r>
            <a:endParaRPr lang="en-US" dirty="0" smtClean="0"/>
          </a:p>
          <a:p>
            <a:r>
              <a:rPr lang="ka-GE" dirty="0" smtClean="0"/>
              <a:t>ყველა </a:t>
            </a:r>
            <a:r>
              <a:rPr lang="ka-GE" dirty="0"/>
              <a:t>შემთხვევა უნდა იყოს მართული ჰოსპიტალში, შეძლებისდაგვარად; </a:t>
            </a:r>
            <a:endParaRPr lang="en-US" dirty="0" smtClean="0"/>
          </a:p>
          <a:p>
            <a:r>
              <a:rPr lang="ka-GE" dirty="0" smtClean="0"/>
              <a:t>თუმცა</a:t>
            </a:r>
            <a:r>
              <a:rPr lang="ka-GE" dirty="0"/>
              <a:t>, სახლში კონკრეტული პაციენტების მოვლა შეიძლება დაშვებული იყოს მსუბუქი ავადმყოფობის შემთხვევაში.</a:t>
            </a:r>
            <a:endParaRPr lang="en-US" dirty="0"/>
          </a:p>
        </p:txBody>
      </p:sp>
    </p:spTree>
    <p:extLst>
      <p:ext uri="{BB962C8B-B14F-4D97-AF65-F5344CB8AC3E}">
        <p14:creationId xmlns:p14="http://schemas.microsoft.com/office/powerpoint/2010/main" val="1019822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85854"/>
            <a:ext cx="8572500" cy="5306377"/>
          </a:xfrm>
        </p:spPr>
        <p:txBody>
          <a:bodyPr>
            <a:normAutofit/>
          </a:bodyPr>
          <a:lstStyle/>
          <a:p>
            <a:pPr lvl="0"/>
            <a:r>
              <a:rPr lang="ka-GE" dirty="0"/>
              <a:t>შეძლებისდაგვარად, </a:t>
            </a:r>
            <a:r>
              <a:rPr lang="ka-GE" b="1" dirty="0"/>
              <a:t>განიხილეთ</a:t>
            </a:r>
            <a:r>
              <a:rPr lang="en-US" b="1" dirty="0"/>
              <a:t> COVID-19</a:t>
            </a:r>
            <a:r>
              <a:rPr lang="ka-GE" b="1" dirty="0"/>
              <a:t>-ის მკურნალობის ალტერნატივები პაციენტსა და მისი ოჯახის წევრებთან</a:t>
            </a:r>
            <a:r>
              <a:rPr lang="en-US" dirty="0"/>
              <a:t>, </a:t>
            </a:r>
            <a:r>
              <a:rPr lang="ka-GE" dirty="0"/>
              <a:t>რათა მათ შეძლონ საკუთარი აზრის დაფიქსირება არსებულ მეთოდებსა და საჭიროებისას, მკურნალობის ინტენსივობის გაზრდის გეგმასთან დაკავშირებით. </a:t>
            </a:r>
            <a:endParaRPr lang="en-US" dirty="0"/>
          </a:p>
          <a:p>
            <a:r>
              <a:rPr lang="ka-GE" dirty="0"/>
              <a:t>რეკომენდებულია, აღნიშნული განხილვა წარიმართოს დისტანციურად. </a:t>
            </a:r>
            <a:endParaRPr lang="en-US" dirty="0" smtClean="0"/>
          </a:p>
          <a:p>
            <a:r>
              <a:rPr lang="ka-GE" dirty="0"/>
              <a:t>წინასწარ განსაზღვრეთ მკურნალობის ინტენსივობის გაზრდის გეგმა, რადგანაც </a:t>
            </a:r>
            <a:r>
              <a:rPr lang="en-US" dirty="0"/>
              <a:t>COVID-19</a:t>
            </a:r>
            <a:r>
              <a:rPr lang="ka-GE" dirty="0"/>
              <a:t>-ის მქონე პაციენტთა სიმპტომები, შესაძლებელია, ძალიან სწრაფად გაუარესდეს</a:t>
            </a:r>
            <a:r>
              <a:rPr lang="ka-GE" dirty="0" smtClean="0"/>
              <a:t>.</a:t>
            </a:r>
            <a:endParaRPr lang="en-US" dirty="0" smtClean="0"/>
          </a:p>
          <a:p>
            <a:r>
              <a:rPr lang="en-US" dirty="0"/>
              <a:t>COVID-19</a:t>
            </a:r>
            <a:r>
              <a:rPr lang="ka-GE" dirty="0"/>
              <a:t>-ის მქონე პაციენტთა ბინაზე მკურნალობის გადაწყვეტილების შემთხვევაში, პაციენტის მდგომარეობის მართვა, რეკომენდებულია, ინფექციონისტებთან და საზოგადოებრივი ჯანდაცვის სპეციალისტებთან მჭიდრო ურთიერთკავშირში.</a:t>
            </a:r>
            <a:endParaRPr lang="en-US" dirty="0"/>
          </a:p>
        </p:txBody>
      </p:sp>
    </p:spTree>
    <p:extLst>
      <p:ext uri="{BB962C8B-B14F-4D97-AF65-F5344CB8AC3E}">
        <p14:creationId xmlns:p14="http://schemas.microsoft.com/office/powerpoint/2010/main" val="234941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114425"/>
            <a:ext cx="7892415" cy="5149215"/>
          </a:xfrm>
        </p:spPr>
        <p:txBody>
          <a:bodyPr/>
          <a:lstStyle/>
          <a:p>
            <a:pPr marL="0" lvl="0" indent="0">
              <a:buNone/>
            </a:pPr>
            <a:r>
              <a:rPr lang="ka-GE" b="1" dirty="0" smtClean="0"/>
              <a:t>COVID-19 სიმპტომების მართვისას გაითვალისწინეთ:</a:t>
            </a:r>
            <a:endParaRPr lang="en-US" b="1" dirty="0"/>
          </a:p>
          <a:p>
            <a:pPr lvl="0"/>
            <a:r>
              <a:rPr lang="ka-GE" dirty="0"/>
              <a:t>პაციენტის თანმხლები სამედიცინო მდგომარეობები, მწვავე დაავადების სიმძიმე და სამკურნალოდ დანიშნული მედიკამენტების რაოდენობა;</a:t>
            </a:r>
            <a:endParaRPr lang="en-US" dirty="0"/>
          </a:p>
          <a:p>
            <a:pPr lvl="0"/>
            <a:r>
              <a:rPr lang="ka-GE" dirty="0"/>
              <a:t>ხანდაზმულ პაციენტებს თანმხლები დაავადებებით, როგორიცაა ფქოდ, ასთმა, ჰიპერტენზია, გულ-სისხლძარღვთა დაავადებები, დიაბეტი, დაავადების დამძიმების მომატებული რისკი აღენიშნებათ და ესაჭიროებათ უფრო ინტენსიური მონიტორინგი, უპირატესად </a:t>
            </a:r>
            <a:r>
              <a:rPr lang="ka-GE" dirty="0" smtClean="0"/>
              <a:t>ჰოსპიტალში. </a:t>
            </a:r>
            <a:endParaRPr lang="en-US" dirty="0"/>
          </a:p>
          <a:p>
            <a:r>
              <a:rPr lang="ka-GE" dirty="0"/>
              <a:t>გაითვალისწინეთ, რომ თუ COVID-19-ის სიმპტომები გაუარესდა, მდგომარეობა შეიძლება ძალიან სწრაფად დამძიმდეს, რაც სასწრაფო ჰოსპიტალიზაციას მოითხოვს. </a:t>
            </a:r>
            <a:endParaRPr lang="en-US" dirty="0"/>
          </a:p>
        </p:txBody>
      </p:sp>
    </p:spTree>
    <p:extLst>
      <p:ext uri="{BB962C8B-B14F-4D97-AF65-F5344CB8AC3E}">
        <p14:creationId xmlns:p14="http://schemas.microsoft.com/office/powerpoint/2010/main" val="2945300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ხ</a:t>
            </a:r>
            <a:r>
              <a:rPr lang="ka-GE" b="1" dirty="0" smtClean="0"/>
              <a:t>ველის მართვა</a:t>
            </a:r>
            <a:endParaRPr lang="en-US" b="1" dirty="0"/>
          </a:p>
        </p:txBody>
      </p:sp>
      <p:sp>
        <p:nvSpPr>
          <p:cNvPr id="3" name="Content Placeholder 2"/>
          <p:cNvSpPr>
            <a:spLocks noGrp="1"/>
          </p:cNvSpPr>
          <p:nvPr>
            <p:ph idx="1"/>
          </p:nvPr>
        </p:nvSpPr>
        <p:spPr/>
        <p:txBody>
          <a:bodyPr/>
          <a:lstStyle/>
          <a:p>
            <a:r>
              <a:rPr lang="ka-GE" dirty="0"/>
              <a:t>ურჩიეთ პაციენტებს, მოერიდონ ზურგზე წოლას, რადგანაც ამ პოზიციაში ამოხველება არაეფექტურია</a:t>
            </a:r>
            <a:r>
              <a:rPr lang="ka-GE" dirty="0" smtClean="0"/>
              <a:t>.</a:t>
            </a:r>
          </a:p>
          <a:p>
            <a:r>
              <a:rPr lang="ka-GE" dirty="0"/>
              <a:t>თავდაპირველად გამოიყენეთ მკურნალობის მარტივი მეთოდები, მაგალითად თაფლის, ან სხვა არამედიკამენტური საშუალებების </a:t>
            </a:r>
            <a:r>
              <a:rPr lang="ka-GE" dirty="0" smtClean="0"/>
              <a:t>მიღება (1 </a:t>
            </a:r>
            <a:r>
              <a:rPr lang="ka-GE" dirty="0"/>
              <a:t>წელზე უფროსი ასაკის პირებში). </a:t>
            </a:r>
            <a:endParaRPr lang="ka-GE" dirty="0" smtClean="0"/>
          </a:p>
          <a:p>
            <a:r>
              <a:rPr lang="en-US" dirty="0"/>
              <a:t>COVID-19 </a:t>
            </a:r>
            <a:r>
              <a:rPr lang="ka-GE" dirty="0"/>
              <a:t>დაავადებულ პირებში, შესაძლებელია, ხანმოკლე პერიოდით კოდეინის შემცველი ხველის სიროფების გამოყენება, შემაწუხებელი ხველის დათრგუნვის მიზნით.</a:t>
            </a:r>
            <a:endParaRPr lang="en-US" dirty="0"/>
          </a:p>
        </p:txBody>
      </p:sp>
    </p:spTree>
    <p:extLst>
      <p:ext uri="{BB962C8B-B14F-4D97-AF65-F5344CB8AC3E}">
        <p14:creationId xmlns:p14="http://schemas.microsoft.com/office/powerpoint/2010/main" val="243579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რეკომენდაციების შემუშავების საფუძველი</a:t>
            </a:r>
            <a:endParaRPr lang="en-US" dirty="0"/>
          </a:p>
        </p:txBody>
      </p:sp>
      <p:sp>
        <p:nvSpPr>
          <p:cNvPr id="3" name="Content Placeholder 2"/>
          <p:cNvSpPr>
            <a:spLocks noGrp="1"/>
          </p:cNvSpPr>
          <p:nvPr>
            <p:ph idx="1"/>
          </p:nvPr>
        </p:nvSpPr>
        <p:spPr/>
        <p:txBody>
          <a:bodyPr>
            <a:normAutofit/>
          </a:bodyPr>
          <a:lstStyle/>
          <a:p>
            <a:r>
              <a:rPr lang="ka-GE" sz="2400" dirty="0"/>
              <a:t>სხვადასხვა საერთაშორისო წყაროზე დაყრდნობით, ყოვლისმომცველი, კოორდინირებული დისტანციური მეთვალყურეობის პროგრამა, რომელიც მოიცავს </a:t>
            </a:r>
            <a:r>
              <a:rPr lang="ka-GE" sz="2400" b="1" dirty="0"/>
              <a:t>პირველადი ჯანდაცვის, საზოგადოებრივი ჯანდაცვისა და სპეციალისტების (ინფექციონისტი თუ სხვა) ერთობლივ მუშაობას, მსუბუქად მიმდინარე შემთხვევებში, </a:t>
            </a:r>
            <a:r>
              <a:rPr lang="ka-GE" sz="2400" dirty="0"/>
              <a:t>საშუალებას აძლევს პაციენტს ბინაზე მიიღოს მაღალი ხარისხის სამედიცინო მომსახურება, რაც თავის მხრივ</a:t>
            </a:r>
            <a:r>
              <a:rPr lang="en-US" sz="2400" dirty="0"/>
              <a:t>, </a:t>
            </a:r>
            <a:r>
              <a:rPr lang="ka-GE" sz="2400" b="1" dirty="0"/>
              <a:t>ამცირებს ჰოსპიტალური სექტორის </a:t>
            </a:r>
            <a:r>
              <a:rPr lang="ka-GE" sz="2400" b="1" dirty="0" smtClean="0"/>
              <a:t>უტილიზაციას.</a:t>
            </a:r>
            <a:endParaRPr lang="en-US" sz="2400" b="1" dirty="0"/>
          </a:p>
        </p:txBody>
      </p:sp>
    </p:spTree>
    <p:extLst>
      <p:ext uri="{BB962C8B-B14F-4D97-AF65-F5344CB8AC3E}">
        <p14:creationId xmlns:p14="http://schemas.microsoft.com/office/powerpoint/2010/main" val="100616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278598"/>
            <a:ext cx="5620702" cy="521502"/>
          </a:xfrm>
        </p:spPr>
        <p:txBody>
          <a:bodyPr anchor="t">
            <a:noAutofit/>
          </a:bodyPr>
          <a:lstStyle/>
          <a:p>
            <a:r>
              <a:rPr lang="ka-GE" sz="1800" b="1" dirty="0"/>
              <a:t>ხველის საწინააღმდეგო მკურნალობა 18 წელს ზევით </a:t>
            </a:r>
            <a:r>
              <a:rPr lang="ka-GE" sz="1800" b="1" dirty="0" smtClean="0"/>
              <a:t>პაციენტებისთვის</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804468838"/>
              </p:ext>
            </p:extLst>
          </p:nvPr>
        </p:nvGraphicFramePr>
        <p:xfrm>
          <a:off x="200024" y="971550"/>
          <a:ext cx="8649653" cy="5845319"/>
        </p:xfrm>
        <a:graphic>
          <a:graphicData uri="http://schemas.openxmlformats.org/drawingml/2006/table">
            <a:tbl>
              <a:tblPr>
                <a:tableStyleId>{B301B821-A1FF-4177-AEE7-76D212191A09}</a:tableStyleId>
              </a:tblPr>
              <a:tblGrid>
                <a:gridCol w="3343275"/>
                <a:gridCol w="5306378"/>
              </a:tblGrid>
              <a:tr h="385763">
                <a:tc>
                  <a:txBody>
                    <a:bodyPr/>
                    <a:lstStyle/>
                    <a:p>
                      <a:pPr>
                        <a:lnSpc>
                          <a:spcPct val="115000"/>
                        </a:lnSpc>
                        <a:spcBef>
                          <a:spcPts val="600"/>
                        </a:spcBef>
                        <a:spcAft>
                          <a:spcPts val="600"/>
                        </a:spcAft>
                      </a:pPr>
                      <a:r>
                        <a:rPr lang="ka-GE" sz="1600" b="1" smtClean="0">
                          <a:effectLst/>
                        </a:rPr>
                        <a:t>მკურნალობა</a:t>
                      </a:r>
                      <a:endParaRPr lang="ka-GE" sz="1600" b="1" dirty="0" smtClean="0">
                        <a:effectLst/>
                      </a:endParaRPr>
                    </a:p>
                  </a:txBody>
                  <a:tcPr marL="36670" marR="36670" marT="0" marB="0"/>
                </a:tc>
                <a:tc>
                  <a:txBody>
                    <a:bodyPr/>
                    <a:lstStyle/>
                    <a:p>
                      <a:pPr>
                        <a:lnSpc>
                          <a:spcPct val="115000"/>
                        </a:lnSpc>
                        <a:spcBef>
                          <a:spcPts val="600"/>
                        </a:spcBef>
                        <a:spcAft>
                          <a:spcPts val="600"/>
                        </a:spcAft>
                      </a:pPr>
                      <a:r>
                        <a:rPr lang="ka-GE" sz="1600" b="1" dirty="0">
                          <a:effectLst/>
                        </a:rPr>
                        <a:t>დოზა</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B w="12700" cap="flat" cmpd="sng" algn="ctr">
                      <a:solidFill>
                        <a:schemeClr val="accent2">
                          <a:lumMod val="60000"/>
                          <a:lumOff val="40000"/>
                        </a:schemeClr>
                      </a:solidFill>
                      <a:prstDash val="solid"/>
                      <a:round/>
                      <a:headEnd type="none" w="med" len="med"/>
                      <a:tailEnd type="none" w="med" len="med"/>
                    </a:lnB>
                  </a:tcPr>
                </a:tc>
              </a:tr>
              <a:tr h="800458">
                <a:tc>
                  <a:txBody>
                    <a:bodyPr/>
                    <a:lstStyle/>
                    <a:p>
                      <a:pPr>
                        <a:lnSpc>
                          <a:spcPct val="115000"/>
                        </a:lnSpc>
                        <a:spcBef>
                          <a:spcPts val="600"/>
                        </a:spcBef>
                        <a:spcAft>
                          <a:spcPts val="600"/>
                        </a:spcAft>
                      </a:pPr>
                      <a:r>
                        <a:rPr lang="ka-GE" sz="1600" dirty="0">
                          <a:effectLst/>
                        </a:rPr>
                        <a:t>საწყისი მართვა: გამოიყენეთ არამედიკამენტური მარტივი მეთოდი, მაგალითად თაფლი</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R w="12700" cap="flat" cmpd="sng" algn="ctr">
                      <a:solidFill>
                        <a:schemeClr val="accent2">
                          <a:lumMod val="60000"/>
                          <a:lumOff val="40000"/>
                        </a:schemeClr>
                      </a:solidFill>
                      <a:prstDash val="solid"/>
                      <a:round/>
                      <a:headEnd type="none" w="med" len="med"/>
                      <a:tailEnd type="none" w="med" len="med"/>
                    </a:lnR>
                  </a:tcPr>
                </a:tc>
                <a:tc>
                  <a:txBody>
                    <a:bodyPr/>
                    <a:lstStyle/>
                    <a:p>
                      <a:pPr>
                        <a:lnSpc>
                          <a:spcPct val="115000"/>
                        </a:lnSpc>
                        <a:spcBef>
                          <a:spcPts val="600"/>
                        </a:spcBef>
                        <a:spcAft>
                          <a:spcPts val="600"/>
                        </a:spcAft>
                      </a:pPr>
                      <a:r>
                        <a:rPr lang="ka-GE" sz="1600" dirty="0">
                          <a:effectLst/>
                        </a:rPr>
                        <a:t>ერთი ჩაის კოვზი თაფლი ან სხვა არამედიკამენტური მეთოდები</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L w="12700" cap="flat" cmpd="sng" algn="ctr">
                      <a:solidFill>
                        <a:schemeClr val="accent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1519913">
                <a:tc>
                  <a:txBody>
                    <a:bodyPr/>
                    <a:lstStyle/>
                    <a:p>
                      <a:pPr>
                        <a:lnSpc>
                          <a:spcPct val="115000"/>
                        </a:lnSpc>
                        <a:spcBef>
                          <a:spcPts val="600"/>
                        </a:spcBef>
                        <a:spcAft>
                          <a:spcPts val="600"/>
                        </a:spcAft>
                      </a:pPr>
                      <a:r>
                        <a:rPr lang="ka-GE" sz="1600" dirty="0">
                          <a:effectLst/>
                        </a:rPr>
                        <a:t>პირველი არჩევის, მხოლოდ მაშინ, თუ ხველა იწვევს სტრესს</a:t>
                      </a:r>
                      <a:r>
                        <a:rPr lang="en-US" sz="1600" dirty="0">
                          <a:effectLst/>
                        </a:rPr>
                        <a:t>: </a:t>
                      </a:r>
                      <a:r>
                        <a:rPr lang="ka-GE" sz="1600" dirty="0">
                          <a:effectLst/>
                        </a:rPr>
                        <a:t>კოდეინის შემცველი სიროფი</a:t>
                      </a: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R w="12700" cap="flat" cmpd="sng" algn="ctr">
                      <a:solidFill>
                        <a:schemeClr val="accent2">
                          <a:lumMod val="60000"/>
                          <a:lumOff val="40000"/>
                        </a:schemeClr>
                      </a:solidFill>
                      <a:prstDash val="solid"/>
                      <a:round/>
                      <a:headEnd type="none" w="med" len="med"/>
                      <a:tailEnd type="none" w="med" len="med"/>
                    </a:lnR>
                  </a:tcPr>
                </a:tc>
                <a:tc>
                  <a:txBody>
                    <a:bodyPr/>
                    <a:lstStyle/>
                    <a:p>
                      <a:pPr>
                        <a:lnSpc>
                          <a:spcPct val="115000"/>
                        </a:lnSpc>
                        <a:spcBef>
                          <a:spcPts val="600"/>
                        </a:spcBef>
                        <a:spcAft>
                          <a:spcPts val="600"/>
                        </a:spcAft>
                      </a:pPr>
                      <a:r>
                        <a:rPr lang="en-US" sz="1600" dirty="0">
                          <a:effectLst/>
                        </a:rPr>
                        <a:t>15 </a:t>
                      </a:r>
                      <a:r>
                        <a:rPr lang="ka-GE" sz="1600" dirty="0">
                          <a:effectLst/>
                        </a:rPr>
                        <a:t>მგ-დან</a:t>
                      </a:r>
                      <a:r>
                        <a:rPr lang="en-US" sz="1600" dirty="0">
                          <a:effectLst/>
                        </a:rPr>
                        <a:t> 30 </a:t>
                      </a:r>
                      <a:r>
                        <a:rPr lang="ka-GE" sz="1600" dirty="0">
                          <a:effectLst/>
                        </a:rPr>
                        <a:t>მგ-მდე 4 საათში ერთხელ, საჭიროებისამებრ, მაქსიმუმ 4 დოზა 24 საათში</a:t>
                      </a:r>
                      <a:r>
                        <a:rPr lang="en-US" sz="1600" dirty="0">
                          <a:effectLst/>
                        </a:rPr>
                        <a:t> </a:t>
                      </a:r>
                    </a:p>
                    <a:p>
                      <a:pPr>
                        <a:lnSpc>
                          <a:spcPct val="115000"/>
                        </a:lnSpc>
                        <a:spcBef>
                          <a:spcPts val="600"/>
                        </a:spcBef>
                        <a:spcAft>
                          <a:spcPts val="600"/>
                        </a:spcAft>
                      </a:pPr>
                      <a:r>
                        <a:rPr lang="ka-GE" sz="1600" dirty="0">
                          <a:effectLst/>
                        </a:rPr>
                        <a:t>აუცილებლობის შემთხვევაში შესაძლებელია დოზის გაზრდა მაქსიმუმ 30მგ-დან 60მგ-მდე დღეში 4-ჯერ (მაქსიმუმ 240 მგ 24 საათში)</a:t>
                      </a: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70" marR="36670" marT="0" marB="0">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r>
              <a:tr h="3092847">
                <a:tc gridSpan="2">
                  <a:txBody>
                    <a:bodyPr/>
                    <a:lstStyle/>
                    <a:p>
                      <a:pPr marR="43815" algn="just">
                        <a:lnSpc>
                          <a:spcPct val="100000"/>
                        </a:lnSpc>
                        <a:spcBef>
                          <a:spcPts val="600"/>
                        </a:spcBef>
                        <a:spcAft>
                          <a:spcPts val="600"/>
                        </a:spcAft>
                      </a:pPr>
                      <a:r>
                        <a:rPr lang="ka-GE" sz="1600" dirty="0" smtClean="0">
                          <a:effectLst/>
                        </a:rPr>
                        <a:t>განსაკუთრებული მითითებები</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18 წელს ქვემოთ პაციენტების შემთხვევაში გაიარეთ კონსულტაცია პედიატრთან/ინფექციონისტთან;</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გაითვალისწინეთ დამოკიდებულების განვითარების ალბათობა კოდეინის გამოყენების შემთხვევაში;</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გააცანით პაციენტს კოდეინის ფონზე შეკრულობის განვითარების შესაძლებლობა და გაითვალისწინეთ საფაღარათოს დანიშვნა.</a:t>
                      </a:r>
                      <a:endParaRPr lang="en-US" sz="1600" dirty="0" smtClean="0">
                        <a:effectLst/>
                      </a:endParaRPr>
                    </a:p>
                    <a:p>
                      <a:pPr marL="342900" marR="43815" lvl="0" indent="-342900" algn="just">
                        <a:lnSpc>
                          <a:spcPct val="100000"/>
                        </a:lnSpc>
                        <a:spcBef>
                          <a:spcPts val="600"/>
                        </a:spcBef>
                        <a:spcAft>
                          <a:spcPts val="600"/>
                        </a:spcAft>
                        <a:buFont typeface="Symbol" panose="05050102010706020507" pitchFamily="18" charset="2"/>
                        <a:buChar char=""/>
                      </a:pPr>
                      <a:r>
                        <a:rPr lang="ka-GE" sz="1600" dirty="0" smtClean="0">
                          <a:effectLst/>
                        </a:rPr>
                        <a:t>მოერიდეთ ხველის დამთრგუნველების დანიშვნას ქრონიკული ბრონქიტისა და ბრონქოექტაზიის შემთხვევაში, რადგანაც მათ შეიძლება გააძნელონ ნახველის ამოხველება.</a:t>
                      </a:r>
                      <a:r>
                        <a:rPr lang="en-US" sz="1600" dirty="0" smtClean="0">
                          <a:effectLst/>
                        </a:rPr>
                        <a:t> </a:t>
                      </a:r>
                      <a:endParaRPr lang="en-US" sz="1600" dirty="0"/>
                    </a:p>
                  </a:txBody>
                  <a:tcPr marL="36670" marR="36670" marT="0" marB="0"/>
                </a:tc>
                <a:tc hMerge="1">
                  <a:txBody>
                    <a:bodyPr/>
                    <a:lstStyle/>
                    <a:p>
                      <a:endParaRPr lang="en-US"/>
                    </a:p>
                  </a:txBody>
                  <a:tcPr/>
                </a:tc>
              </a:tr>
            </a:tbl>
          </a:graphicData>
        </a:graphic>
      </p:graphicFrame>
    </p:spTree>
    <p:extLst>
      <p:ext uri="{BB962C8B-B14F-4D97-AF65-F5344CB8AC3E}">
        <p14:creationId xmlns:p14="http://schemas.microsoft.com/office/powerpoint/2010/main" val="128204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535790"/>
          </a:xfrm>
        </p:spPr>
        <p:txBody>
          <a:bodyPr>
            <a:normAutofit fontScale="90000"/>
          </a:bodyPr>
          <a:lstStyle/>
          <a:p>
            <a:r>
              <a:rPr lang="ka-GE" b="1" dirty="0" smtClean="0"/>
              <a:t>ცხელების მართვა</a:t>
            </a:r>
            <a:endParaRPr lang="en-US" b="1" dirty="0"/>
          </a:p>
        </p:txBody>
      </p:sp>
      <p:sp>
        <p:nvSpPr>
          <p:cNvPr id="3" name="Content Placeholder 2"/>
          <p:cNvSpPr>
            <a:spLocks noGrp="1"/>
          </p:cNvSpPr>
          <p:nvPr>
            <p:ph idx="1"/>
          </p:nvPr>
        </p:nvSpPr>
        <p:spPr>
          <a:xfrm>
            <a:off x="600074" y="1657350"/>
            <a:ext cx="7949565" cy="4606290"/>
          </a:xfrm>
        </p:spPr>
        <p:txBody>
          <a:bodyPr>
            <a:normAutofit/>
          </a:bodyPr>
          <a:lstStyle/>
          <a:p>
            <a:r>
              <a:rPr lang="ka-GE" dirty="0"/>
              <a:t>ურჩიეთ პაციენტს, რეგულარულად მიიღოს სითხე, დეჰიდრატაციის თავიდან ასარიდებლად (არა უმეტეს 2 ლიტრისა დღეში</a:t>
            </a:r>
            <a:r>
              <a:rPr lang="ka-GE" dirty="0" smtClean="0"/>
              <a:t>).</a:t>
            </a:r>
          </a:p>
          <a:p>
            <a:r>
              <a:rPr lang="ka-GE" dirty="0"/>
              <a:t>არ გამოიყენოთ ანტიპირეტიკები ერთადერთი მიზნით - მხოლოდ სიცხის დასაწევად</a:t>
            </a:r>
            <a:r>
              <a:rPr lang="ka-GE" dirty="0" smtClean="0"/>
              <a:t>.</a:t>
            </a:r>
          </a:p>
          <a:p>
            <a:r>
              <a:rPr lang="en-US" dirty="0"/>
              <a:t> </a:t>
            </a:r>
            <a:r>
              <a:rPr lang="ka-GE" dirty="0"/>
              <a:t>ურჩიეთ პაციენტს პარაცეტამოლის ან იბუპროფენის მიღება, თუ მათ აღენიშნებათ ცხელება და სხვა სიმპტომები, რომელთა შემსუბუქებაც შესაძლებელია ანტიპირეტიკების მეშვეობით (იხილეთ დანართი №6 ცხელების სამკურნალო მედიკამენტებთან დაკავშირებით). ანთების საწინააღმდეგო არასტეროიდის მიღებისას, პაციენტმა უნდა გამოიყენოს, მისი უმდაბლესი ეფექტური დოზა, სიმპტომების კონტროლისთვის საჭირო უმოკლესი დროით.</a:t>
            </a:r>
            <a:endParaRPr lang="en-US" dirty="0"/>
          </a:p>
        </p:txBody>
      </p:sp>
    </p:spTree>
    <p:extLst>
      <p:ext uri="{BB962C8B-B14F-4D97-AF65-F5344CB8AC3E}">
        <p14:creationId xmlns:p14="http://schemas.microsoft.com/office/powerpoint/2010/main" val="3698997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737" y="450048"/>
            <a:ext cx="6377940" cy="507215"/>
          </a:xfrm>
        </p:spPr>
        <p:txBody>
          <a:bodyPr>
            <a:noAutofit/>
          </a:bodyPr>
          <a:lstStyle/>
          <a:p>
            <a:r>
              <a:rPr lang="ka-GE" sz="2000" b="1" dirty="0"/>
              <a:t>ცხელების მართვისთვის რეკომენდებული ანტიპირეტიკები მოზრდილებსა და ბავშვებში</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039675802"/>
              </p:ext>
            </p:extLst>
          </p:nvPr>
        </p:nvGraphicFramePr>
        <p:xfrm>
          <a:off x="371475" y="1557338"/>
          <a:ext cx="8358188" cy="4514851"/>
        </p:xfrm>
        <a:graphic>
          <a:graphicData uri="http://schemas.openxmlformats.org/drawingml/2006/table">
            <a:tbl>
              <a:tblPr firstRow="1" firstCol="1" bandRow="1">
                <a:tableStyleId>{7DF18680-E054-41AD-8BC1-D1AEF772440D}</a:tableStyleId>
              </a:tblPr>
              <a:tblGrid>
                <a:gridCol w="4178644"/>
                <a:gridCol w="4179544"/>
              </a:tblGrid>
              <a:tr h="874003">
                <a:tc>
                  <a:txBody>
                    <a:bodyPr/>
                    <a:lstStyle/>
                    <a:p>
                      <a:pPr algn="just">
                        <a:lnSpc>
                          <a:spcPct val="115000"/>
                        </a:lnSpc>
                        <a:spcBef>
                          <a:spcPts val="600"/>
                        </a:spcBef>
                        <a:spcAft>
                          <a:spcPts val="600"/>
                        </a:spcAft>
                      </a:pPr>
                      <a:r>
                        <a:rPr lang="ka-GE" sz="2000">
                          <a:effectLst/>
                        </a:rPr>
                        <a:t>მკურნალობა</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smtClean="0">
                          <a:effectLst/>
                        </a:rPr>
                        <a:t>დოზირება</a:t>
                      </a:r>
                    </a:p>
                    <a:p>
                      <a:pPr algn="just">
                        <a:lnSpc>
                          <a:spcPct val="115000"/>
                        </a:lnSpc>
                        <a:spcBef>
                          <a:spcPts val="600"/>
                        </a:spcBef>
                        <a:spcAft>
                          <a:spcPts val="6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59564">
                <a:tc>
                  <a:txBody>
                    <a:bodyPr/>
                    <a:lstStyle/>
                    <a:p>
                      <a:pPr>
                        <a:lnSpc>
                          <a:spcPct val="115000"/>
                        </a:lnSpc>
                        <a:spcBef>
                          <a:spcPts val="600"/>
                        </a:spcBef>
                        <a:spcAft>
                          <a:spcPts val="600"/>
                        </a:spcAft>
                      </a:pPr>
                      <a:r>
                        <a:rPr lang="ka-GE" sz="2000" dirty="0">
                          <a:effectLst/>
                        </a:rPr>
                        <a:t>მოზრდილები 18 წლის და ზევით</a:t>
                      </a:r>
                      <a:r>
                        <a:rPr lang="en-US" sz="2000" dirty="0">
                          <a:effectLst/>
                        </a:rPr>
                        <a:t>: </a:t>
                      </a:r>
                      <a:r>
                        <a:rPr lang="ka-GE" sz="2000" dirty="0">
                          <a:effectLst/>
                        </a:rPr>
                        <a:t>პარაცეტამოლი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0.5 </a:t>
                      </a:r>
                      <a:r>
                        <a:rPr lang="ka-GE" sz="2000" dirty="0" smtClean="0">
                          <a:effectLst/>
                        </a:rPr>
                        <a:t>გ-დან 1 გ-მდე 4-6 საათში ერთხელ, მაქსიმუმ 4 გ დღეში</a:t>
                      </a:r>
                      <a:r>
                        <a:rPr lang="en-US" sz="2000" dirty="0" smtClean="0">
                          <a:effectLst/>
                        </a:rPr>
                        <a:t> </a:t>
                      </a:r>
                    </a:p>
                    <a:p>
                      <a:endParaRPr lang="en-US" sz="2000" dirty="0"/>
                    </a:p>
                  </a:txBody>
                  <a:tcPr marL="68580" marR="68580" marT="0" marB="0"/>
                </a:tc>
              </a:tr>
              <a:tr h="878200">
                <a:tc>
                  <a:txBody>
                    <a:bodyPr/>
                    <a:lstStyle/>
                    <a:p>
                      <a:pPr>
                        <a:lnSpc>
                          <a:spcPct val="115000"/>
                        </a:lnSpc>
                        <a:spcBef>
                          <a:spcPts val="600"/>
                        </a:spcBef>
                        <a:spcAft>
                          <a:spcPts val="600"/>
                        </a:spcAft>
                      </a:pPr>
                      <a:r>
                        <a:rPr lang="ka-GE" sz="2000" dirty="0">
                          <a:effectLst/>
                        </a:rPr>
                        <a:t>მოზრდილები 18 წლის და ზევით</a:t>
                      </a:r>
                      <a:r>
                        <a:rPr lang="en-US" sz="2000" dirty="0">
                          <a:effectLst/>
                        </a:rPr>
                        <a:t>: </a:t>
                      </a:r>
                      <a:r>
                        <a:rPr lang="ka-GE" sz="2000" dirty="0">
                          <a:effectLst/>
                        </a:rPr>
                        <a:t>იბუპროფენი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a:effectLst/>
                        </a:rPr>
                        <a:t>400მგ სამჯერ დღეში საჭიროებისამებრ</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r>
              <a:tr h="1803084">
                <a:tc>
                  <a:txBody>
                    <a:bodyPr/>
                    <a:lstStyle/>
                    <a:p>
                      <a:pPr algn="just">
                        <a:lnSpc>
                          <a:spcPct val="115000"/>
                        </a:lnSpc>
                        <a:spcBef>
                          <a:spcPts val="600"/>
                        </a:spcBef>
                        <a:spcAft>
                          <a:spcPts val="600"/>
                        </a:spcAft>
                      </a:pPr>
                      <a:r>
                        <a:rPr lang="ka-GE" sz="2000" dirty="0">
                          <a:effectLst/>
                        </a:rPr>
                        <a:t>ბავშვები და მოზარდები 1 თვიდან 18 წლამდე:</a:t>
                      </a:r>
                      <a:endParaRPr lang="en-US" sz="2000" dirty="0">
                        <a:effectLst/>
                      </a:endParaRPr>
                    </a:p>
                    <a:p>
                      <a:pPr algn="just">
                        <a:lnSpc>
                          <a:spcPct val="115000"/>
                        </a:lnSpc>
                        <a:spcBef>
                          <a:spcPts val="600"/>
                        </a:spcBef>
                        <a:spcAft>
                          <a:spcPts val="600"/>
                        </a:spcAft>
                      </a:pPr>
                      <a:r>
                        <a:rPr lang="ka-GE" sz="2000" dirty="0">
                          <a:effectLst/>
                        </a:rPr>
                        <a:t>პარაცეტამოლი ან იბუპროფენი</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ka-GE" sz="2000" dirty="0">
                          <a:effectLst/>
                        </a:rPr>
                        <a:t>ასაკობრივი დოზირება იხილეთ მედიკამენტის შეფუთვაზე</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9381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00138"/>
            <a:ext cx="8801100" cy="5163502"/>
          </a:xfrm>
        </p:spPr>
        <p:txBody>
          <a:bodyPr>
            <a:noAutofit/>
          </a:bodyPr>
          <a:lstStyle/>
          <a:p>
            <a:pPr lvl="0"/>
            <a:r>
              <a:rPr lang="ka-GE" sz="2100" dirty="0"/>
              <a:t>გახსოვდეთ, რომ სუნთქვის გაძნელებამ შესაძლოა გამოიწვიოს შფოთვა, რაც უფრო მეტად აუარესებს სუნთქვას. </a:t>
            </a:r>
            <a:r>
              <a:rPr lang="ka-GE" sz="2100" dirty="0" smtClean="0"/>
              <a:t> </a:t>
            </a:r>
          </a:p>
          <a:p>
            <a:pPr lvl="0"/>
            <a:r>
              <a:rPr lang="ka-GE" sz="2100" dirty="0" smtClean="0"/>
              <a:t>მხარდამჭერი </a:t>
            </a:r>
            <a:r>
              <a:rPr lang="ka-GE" sz="2100" dirty="0"/>
              <a:t>მკურნალობის სახით, სუნთქვის გაძნელების მართვის მიზნით, რეკომენდებულია:</a:t>
            </a:r>
            <a:endParaRPr lang="en-US" sz="2100" dirty="0"/>
          </a:p>
          <a:p>
            <a:pPr lvl="1">
              <a:buClr>
                <a:schemeClr val="accent2">
                  <a:lumMod val="60000"/>
                  <a:lumOff val="40000"/>
                </a:schemeClr>
              </a:buClr>
              <a:buFont typeface="Wingdings" panose="05000000000000000000" pitchFamily="2" charset="2"/>
              <a:buChar char="§"/>
            </a:pPr>
            <a:r>
              <a:rPr lang="ka-GE" sz="2100" dirty="0"/>
              <a:t>ოთახში სიგრილის შენარჩუნება</a:t>
            </a:r>
            <a:endParaRPr lang="en-US" sz="2100" dirty="0"/>
          </a:p>
          <a:p>
            <a:pPr lvl="1">
              <a:buClr>
                <a:schemeClr val="accent2">
                  <a:lumMod val="60000"/>
                  <a:lumOff val="40000"/>
                </a:schemeClr>
              </a:buClr>
              <a:buFont typeface="Wingdings" panose="05000000000000000000" pitchFamily="2" charset="2"/>
              <a:buChar char="§"/>
            </a:pPr>
            <a:r>
              <a:rPr lang="ka-GE" sz="2100" dirty="0"/>
              <a:t>რელაქსაციისა და სუნთქვითი ტექნიკის გამოყენება და სხეულის პოზიციის </a:t>
            </a:r>
            <a:r>
              <a:rPr lang="ka-GE" sz="2100" dirty="0" smtClean="0"/>
              <a:t>ცვლილება.</a:t>
            </a:r>
            <a:endParaRPr lang="en-US" sz="2100" dirty="0"/>
          </a:p>
          <a:p>
            <a:pPr lvl="1">
              <a:buClr>
                <a:schemeClr val="accent2">
                  <a:lumMod val="60000"/>
                  <a:lumOff val="40000"/>
                </a:schemeClr>
              </a:buClr>
              <a:buFont typeface="Wingdings" panose="05000000000000000000" pitchFamily="2" charset="2"/>
              <a:buChar char="§"/>
            </a:pPr>
            <a:r>
              <a:rPr lang="ka-GE" sz="2100" dirty="0"/>
              <a:t>პაციენტებს, რომლები იმყოფებიან თვითიზოლაციაში მარტო, ურჩიეთ ჰაერის განიავება კარებისა და ფანჯრის გაღებით (არ გამოიყენოთ ვენტილატორი, რადგანაც ამან შეიძლება ხელი შეუწყოს ინფექციის გავრცელებას).</a:t>
            </a:r>
            <a:endParaRPr lang="en-US" sz="2100" dirty="0"/>
          </a:p>
          <a:p>
            <a:pPr lvl="1">
              <a:buClr>
                <a:schemeClr val="accent2">
                  <a:lumMod val="60000"/>
                  <a:lumOff val="40000"/>
                </a:schemeClr>
              </a:buClr>
              <a:buFont typeface="Wingdings" panose="05000000000000000000" pitchFamily="2" charset="2"/>
              <a:buChar char="§"/>
            </a:pPr>
            <a:r>
              <a:rPr lang="ka-GE" sz="2100" dirty="0"/>
              <a:t>თუ გვაქვს ხელმისაწვდომი ჟანგბადი, სცადეთ ოქსიგენოთერაპია და შეაფასეთ სუნთქვის გაძნელების დინამიკა. </a:t>
            </a:r>
            <a:endParaRPr lang="ka-GE" sz="2100" dirty="0" smtClean="0"/>
          </a:p>
          <a:p>
            <a:pPr lvl="1">
              <a:buClr>
                <a:schemeClr val="accent2">
                  <a:lumMod val="60000"/>
                  <a:lumOff val="40000"/>
                </a:schemeClr>
              </a:buClr>
              <a:buFont typeface="Wingdings" panose="05000000000000000000" pitchFamily="2" charset="2"/>
              <a:buChar char="§"/>
            </a:pPr>
            <a:r>
              <a:rPr lang="ka-GE" sz="2100" dirty="0"/>
              <a:t>დაადგინეთ და უმკურნალეთ, სუნთქვის გაძნელების შექცევად მიზეზებს.</a:t>
            </a:r>
            <a:endParaRPr lang="en-US" sz="2100" dirty="0"/>
          </a:p>
        </p:txBody>
      </p:sp>
    </p:spTree>
    <p:extLst>
      <p:ext uri="{BB962C8B-B14F-4D97-AF65-F5344CB8AC3E}">
        <p14:creationId xmlns:p14="http://schemas.microsoft.com/office/powerpoint/2010/main" val="363203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07170"/>
            <a:ext cx="6377940" cy="435777"/>
          </a:xfrm>
        </p:spPr>
        <p:txBody>
          <a:bodyPr>
            <a:normAutofit/>
          </a:bodyPr>
          <a:lstStyle/>
          <a:p>
            <a:r>
              <a:rPr lang="ka-GE" sz="1800" b="1" dirty="0"/>
              <a:t>სუნთქვის გაძნელების მართვის დამხმარე ტექნიკა</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1978431587"/>
              </p:ext>
            </p:extLst>
          </p:nvPr>
        </p:nvGraphicFramePr>
        <p:xfrm>
          <a:off x="600082" y="1057264"/>
          <a:ext cx="8135301" cy="5653342"/>
        </p:xfrm>
        <a:graphic>
          <a:graphicData uri="http://schemas.openxmlformats.org/drawingml/2006/table">
            <a:tbl>
              <a:tblPr>
                <a:tableStyleId>{93296810-A885-4BE3-A3E7-6D5BEEA58F35}</a:tableStyleId>
              </a:tblPr>
              <a:tblGrid>
                <a:gridCol w="8135301"/>
              </a:tblGrid>
              <a:tr h="4543425">
                <a:tc>
                  <a:txBody>
                    <a:bodyPr/>
                    <a:lstStyle/>
                    <a:p>
                      <a:pPr marL="342900" lvl="0" indent="-342900" algn="just">
                        <a:lnSpc>
                          <a:spcPct val="115000"/>
                        </a:lnSpc>
                        <a:spcBef>
                          <a:spcPts val="600"/>
                        </a:spcBef>
                        <a:spcAft>
                          <a:spcPts val="300"/>
                        </a:spcAft>
                        <a:buFont typeface="Symbol" panose="05050102010706020507" pitchFamily="18" charset="2"/>
                        <a:buChar char=""/>
                      </a:pPr>
                      <a:r>
                        <a:rPr lang="ka-GE" sz="1700" dirty="0">
                          <a:effectLst/>
                        </a:rPr>
                        <a:t>სუნთქვის კონტროლირებული ტექნიკა მოიცავს პოზიციის შერჩევას, ქისისებური ტუჩებით სუნთქვას, სუნთქვით ვარჯიშებს და კოორდინირებული სუნთქვის ტრენინგს.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ქისისებური ტუჩებით სუნთქვის დროს პაციენტი ჩაისუნთქავს ცხვირით რამდენიმე წამის მანძილზე, შემდეგ ნელა, 4-6 წმ-ის მანძილზე, ამოისუნთქავს პირით, ქისისებურად მოკუმული ტუჩებით. ეს ტექნიკა პაციენტს ეხმარება დაძლიოს სუნთქვის გაძნელების შეგრძნება ვარჯიშის დროს.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მხრების რელაქსაცია და დაშვება ამცირებს მხრებში მოხრილ პოზას, რომელსაც პაციენტი იღებს სტრესის დროს. გამართული ჯდომა ზრდის ფილტვების პიკურ ვენტილაციას და ამცირებს ბრონქების ობსტრუქციას.</a:t>
                      </a:r>
                      <a:endParaRPr lang="en-US" sz="1700" dirty="0">
                        <a:effectLst/>
                      </a:endParaRPr>
                    </a:p>
                    <a:p>
                      <a:pPr marL="342900" lvl="0" indent="-342900" algn="just">
                        <a:lnSpc>
                          <a:spcPct val="115000"/>
                        </a:lnSpc>
                        <a:spcBef>
                          <a:spcPts val="300"/>
                        </a:spcBef>
                        <a:spcAft>
                          <a:spcPts val="300"/>
                        </a:spcAft>
                        <a:buFont typeface="Symbol" panose="05050102010706020507" pitchFamily="18" charset="2"/>
                        <a:buChar char=""/>
                      </a:pPr>
                      <a:r>
                        <a:rPr lang="ka-GE" sz="1700" dirty="0">
                          <a:effectLst/>
                        </a:rPr>
                        <a:t>წინ გადახრა სკამის ზურგზე ან მუხლებზე დაყრდნობით, სავარაუდოდ აუმჯობესებს აირცვლას.</a:t>
                      </a:r>
                      <a:endParaRPr lang="en-US" sz="1700" dirty="0">
                        <a:effectLst/>
                      </a:endParaRPr>
                    </a:p>
                    <a:p>
                      <a:pPr marL="342900" lvl="0" indent="-342900" algn="just">
                        <a:lnSpc>
                          <a:spcPct val="115000"/>
                        </a:lnSpc>
                        <a:spcBef>
                          <a:spcPts val="300"/>
                        </a:spcBef>
                        <a:spcAft>
                          <a:spcPts val="600"/>
                        </a:spcAft>
                        <a:buFont typeface="Symbol" panose="05050102010706020507" pitchFamily="18" charset="2"/>
                        <a:buChar char=""/>
                      </a:pPr>
                      <a:r>
                        <a:rPr lang="ka-GE" sz="1700" dirty="0">
                          <a:effectLst/>
                        </a:rPr>
                        <a:t>სუნთქვის ტრენინგის მიზანია დაეხმაროს პაციენტს სუნთქვაზე კონტროლის შეგრძნების დაბრუნებაში და გააძლიეროს სასუნთქი კუნთები. ფსიქოთერაპევტი და სპეციალურად გაწვრთნილი მედდა შეიძლება დაეხმარონ პაციენტს ტექნიკის სწავლებაში (იმის გათვალისწინებით, რომ ასეთი დახმარება უნდა განხორციელდეს დისტანციურად).</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666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650071"/>
            <a:ext cx="6377940" cy="578652"/>
          </a:xfrm>
        </p:spPr>
        <p:txBody>
          <a:bodyPr anchor="t">
            <a:normAutofit fontScale="90000"/>
          </a:bodyPr>
          <a:lstStyle/>
          <a:p>
            <a:r>
              <a:rPr lang="ka-GE" b="1" dirty="0" smtClean="0"/>
              <a:t>პნევმონიის მკურნალობა</a:t>
            </a:r>
            <a:endParaRPr lang="en-US" b="1" dirty="0"/>
          </a:p>
        </p:txBody>
      </p:sp>
      <p:sp>
        <p:nvSpPr>
          <p:cNvPr id="3" name="Content Placeholder 2"/>
          <p:cNvSpPr>
            <a:spLocks noGrp="1"/>
          </p:cNvSpPr>
          <p:nvPr>
            <p:ph idx="1"/>
          </p:nvPr>
        </p:nvSpPr>
        <p:spPr>
          <a:xfrm>
            <a:off x="485775" y="1380172"/>
            <a:ext cx="8063865" cy="5034916"/>
          </a:xfrm>
        </p:spPr>
        <p:txBody>
          <a:bodyPr>
            <a:normAutofit fontScale="92500"/>
          </a:bodyPr>
          <a:lstStyle/>
          <a:p>
            <a:r>
              <a:rPr lang="ka-GE" dirty="0"/>
              <a:t>საზოგადოებაში შეძენილი ბაქტერიული პნევმონიის კლინიკური დიფერენცირება </a:t>
            </a:r>
            <a:r>
              <a:rPr lang="en-US" dirty="0"/>
              <a:t>COVID-19 </a:t>
            </a:r>
            <a:r>
              <a:rPr lang="ka-GE" dirty="0"/>
              <a:t>პნევმონიისგან, საკმაოდ რთულია. </a:t>
            </a:r>
            <a:endParaRPr lang="ka-GE" dirty="0" smtClean="0"/>
          </a:p>
          <a:p>
            <a:r>
              <a:rPr lang="ka-GE" dirty="0" smtClean="0"/>
              <a:t>ბრიტანული </a:t>
            </a:r>
            <a:r>
              <a:rPr lang="ka-GE" dirty="0"/>
              <a:t>გაიდლაინები იძლევიან რეკომენდაციას იმის შესახებ, რომ პაციენტს მეტად სავარაუდოა ჰქონდეს კორონავირუსული პნევმონია, თუ მას აღენიშნება </a:t>
            </a:r>
            <a:r>
              <a:rPr lang="en-US" dirty="0"/>
              <a:t>COVID-19</a:t>
            </a:r>
            <a:r>
              <a:rPr lang="ka-GE" dirty="0"/>
              <a:t>-სთვის დამახასიათებელი სიმპტომები დაახლოებით 1 კვირის მანძილზე, აქვს მიალგია ან ანოსმია, ქოშინი პლევრული ტკივილს გარეშე და აღნიშნავს კონტაქტს საეჭვო ან დადასტურებულ </a:t>
            </a:r>
            <a:r>
              <a:rPr lang="en-US" dirty="0"/>
              <a:t>COVID-19</a:t>
            </a:r>
            <a:r>
              <a:rPr lang="ka-GE" dirty="0"/>
              <a:t>-თან. </a:t>
            </a:r>
            <a:endParaRPr lang="ka-GE" dirty="0" smtClean="0"/>
          </a:p>
          <a:p>
            <a:r>
              <a:rPr lang="ka-GE" dirty="0" smtClean="0"/>
              <a:t>პაციენტებში </a:t>
            </a:r>
            <a:r>
              <a:rPr lang="ka-GE" dirty="0"/>
              <a:t>ბაქტერიული პნევმონიით, ადგილი აქვს მდგომარეობის სწრაფი გაუარესების ტენდენციას სიმპტომებიდან რამდენიმე დღის შემდეგ, პლევრული ტკივილის ან ჩირქოვანი ნახველის გაჩენას, და  საეჭვო ან დადასტურებული </a:t>
            </a:r>
            <a:r>
              <a:rPr lang="en-US" dirty="0"/>
              <a:t>COVID-19</a:t>
            </a:r>
            <a:r>
              <a:rPr lang="ka-GE" dirty="0"/>
              <a:t>-ის შემთხვევასთან კონტაქტის არარსებობას. </a:t>
            </a:r>
            <a:endParaRPr lang="en-US" dirty="0"/>
          </a:p>
          <a:p>
            <a:r>
              <a:rPr lang="en-US" dirty="0"/>
              <a:t>CRB65</a:t>
            </a:r>
            <a:r>
              <a:rPr lang="ka-GE" dirty="0"/>
              <a:t>-ინსტრუმენტის სარწმუნოობა </a:t>
            </a:r>
            <a:r>
              <a:rPr lang="en-US" dirty="0"/>
              <a:t>COVID-19 </a:t>
            </a:r>
            <a:r>
              <a:rPr lang="ka-GE" dirty="0"/>
              <a:t>პაციენტებში არ დადასტურებულა </a:t>
            </a:r>
            <a:endParaRPr lang="en-US" dirty="0"/>
          </a:p>
        </p:txBody>
      </p:sp>
    </p:spTree>
    <p:extLst>
      <p:ext uri="{BB962C8B-B14F-4D97-AF65-F5344CB8AC3E}">
        <p14:creationId xmlns:p14="http://schemas.microsoft.com/office/powerpoint/2010/main" val="2056638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a:bodyPr>
          <a:lstStyle/>
          <a:p>
            <a:r>
              <a:rPr lang="ka-GE" dirty="0"/>
              <a:t>არ არსებობს ქოშინის დისტანციური შეფასების ვალიდური ტესტები. ბრიტანული გაიდლაინები რეკომენდაციას იძლევიან, პაციენტის ჰოსპიტალიზაციის საჭიროება შეფასდეს მისი სიმპტომებისა და ნიშნების საფუძველზე. </a:t>
            </a:r>
            <a:endParaRPr lang="en-US" dirty="0"/>
          </a:p>
          <a:p>
            <a:r>
              <a:rPr lang="ka-GE" dirty="0"/>
              <a:t>დაავადების მეტად მძიმე მიმდინარეობის მაჩვენებლებია</a:t>
            </a:r>
            <a:r>
              <a:rPr lang="ka-GE" dirty="0" smtClean="0"/>
              <a:t>:</a:t>
            </a:r>
          </a:p>
          <a:p>
            <a:pPr lvl="1">
              <a:buClr>
                <a:schemeClr val="accent2">
                  <a:lumMod val="60000"/>
                  <a:lumOff val="40000"/>
                </a:schemeClr>
              </a:buClr>
              <a:buFont typeface="Wingdings" panose="05000000000000000000" pitchFamily="2" charset="2"/>
              <a:buChar char="§"/>
            </a:pPr>
            <a:r>
              <a:rPr lang="ka-GE" sz="2200" dirty="0" smtClean="0"/>
              <a:t>ქოშინი </a:t>
            </a:r>
            <a:r>
              <a:rPr lang="ka-GE" sz="2200" dirty="0"/>
              <a:t>მოსვენებულ მდგომარეობაში ან სუნთქვის მკვეთრი გაძნელება;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ჰემოფტიზი</a:t>
            </a:r>
            <a:r>
              <a:rPr lang="ka-GE" sz="2200" dirty="0"/>
              <a:t>,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ციანოზი</a:t>
            </a:r>
            <a:r>
              <a:rPr lang="ka-GE" sz="2200" dirty="0"/>
              <a:t>,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ცივი</a:t>
            </a:r>
            <a:r>
              <a:rPr lang="ka-GE" sz="2200" dirty="0"/>
              <a:t>, წებოვანი, ფერმკრთალი ან აჭრელებული კანი;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მწვავედ </a:t>
            </a:r>
            <a:r>
              <a:rPr lang="ka-GE" sz="2200" dirty="0"/>
              <a:t>განვითარებული აბნეულობა ან შეფხიზლების სირთულე, </a:t>
            </a:r>
            <a:endParaRPr lang="ka-GE" sz="2200" dirty="0" smtClean="0"/>
          </a:p>
          <a:p>
            <a:pPr lvl="1">
              <a:buClr>
                <a:schemeClr val="accent2">
                  <a:lumMod val="60000"/>
                  <a:lumOff val="40000"/>
                </a:schemeClr>
              </a:buClr>
              <a:buFont typeface="Wingdings" panose="05000000000000000000" pitchFamily="2" charset="2"/>
              <a:buChar char="§"/>
            </a:pPr>
            <a:r>
              <a:rPr lang="ka-GE" sz="2200" dirty="0" smtClean="0"/>
              <a:t>შარდის </a:t>
            </a:r>
            <a:r>
              <a:rPr lang="ka-GE" sz="2200" dirty="0"/>
              <a:t>გამოყოფის შემცირება ან არარსებობა</a:t>
            </a:r>
            <a:endParaRPr lang="en-US" sz="2200" dirty="0"/>
          </a:p>
        </p:txBody>
      </p:sp>
    </p:spTree>
    <p:extLst>
      <p:ext uri="{BB962C8B-B14F-4D97-AF65-F5344CB8AC3E}">
        <p14:creationId xmlns:p14="http://schemas.microsoft.com/office/powerpoint/2010/main" val="2572229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a:bodyPr>
          <a:lstStyle/>
          <a:p>
            <a:pPr lvl="0"/>
            <a:endParaRPr lang="ka-GE" sz="2400" dirty="0" smtClean="0"/>
          </a:p>
          <a:p>
            <a:pPr lvl="0"/>
            <a:r>
              <a:rPr lang="ka-GE" sz="2400" dirty="0" smtClean="0"/>
              <a:t>პირისპირ გასინჯვის და სხვა ობიექტური მეთოდების გამოყენების შეუძლებლობის პირობებში, ნებისმიერი ტიპის საზოგადოებაში შეძენილი პნევმონიის დიაგნოზი მოზრდილებში, შესაძლებელია დაისვას შემდეგი სიმპტომებისა და ნიშნების საფუძველზე:</a:t>
            </a:r>
          </a:p>
          <a:p>
            <a:pPr lvl="1">
              <a:buClr>
                <a:schemeClr val="accent2">
                  <a:lumMod val="60000"/>
                  <a:lumOff val="40000"/>
                </a:schemeClr>
              </a:buClr>
              <a:buFont typeface="Wingdings" panose="05000000000000000000" pitchFamily="2" charset="2"/>
              <a:buChar char="§"/>
            </a:pPr>
            <a:r>
              <a:rPr lang="ka-GE" sz="2400" dirty="0" smtClean="0"/>
              <a:t>სხეულის ტემპერატურა 38°C-ზე მეტი;</a:t>
            </a:r>
          </a:p>
          <a:p>
            <a:pPr lvl="1">
              <a:buClr>
                <a:schemeClr val="accent2">
                  <a:lumMod val="60000"/>
                  <a:lumOff val="40000"/>
                </a:schemeClr>
              </a:buClr>
              <a:buFont typeface="Wingdings" panose="05000000000000000000" pitchFamily="2" charset="2"/>
              <a:buChar char="§"/>
            </a:pPr>
            <a:r>
              <a:rPr lang="ka-GE" sz="2400" dirty="0" smtClean="0"/>
              <a:t>სუნთქვის სიხშირე აღემატება წუთში 20-ს;          </a:t>
            </a:r>
            <a:r>
              <a:rPr lang="ka-GE" sz="2400" b="1" dirty="0" smtClean="0"/>
              <a:t>და</a:t>
            </a:r>
            <a:endParaRPr lang="ka-GE" sz="2400" dirty="0" smtClean="0"/>
          </a:p>
          <a:p>
            <a:pPr lvl="1">
              <a:buClr>
                <a:schemeClr val="accent2">
                  <a:lumMod val="60000"/>
                  <a:lumOff val="40000"/>
                </a:schemeClr>
              </a:buClr>
              <a:buFont typeface="Wingdings" panose="05000000000000000000" pitchFamily="2" charset="2"/>
              <a:buChar char="§"/>
            </a:pPr>
            <a:r>
              <a:rPr lang="ka-GE" sz="2400" dirty="0" smtClean="0"/>
              <a:t>გულისცემის სიხშირე აღემატება წუთში 100-ს;     </a:t>
            </a:r>
            <a:r>
              <a:rPr lang="ka-GE" sz="2400" b="1" dirty="0" smtClean="0"/>
              <a:t>და</a:t>
            </a:r>
            <a:endParaRPr lang="ka-GE" sz="2400" dirty="0" smtClean="0"/>
          </a:p>
          <a:p>
            <a:pPr lvl="1">
              <a:buClr>
                <a:schemeClr val="accent2">
                  <a:lumMod val="60000"/>
                  <a:lumOff val="40000"/>
                </a:schemeClr>
              </a:buClr>
              <a:buFont typeface="Wingdings" panose="05000000000000000000" pitchFamily="2" charset="2"/>
              <a:buChar char="§"/>
            </a:pPr>
            <a:r>
              <a:rPr lang="ka-GE" sz="2400" dirty="0" smtClean="0"/>
              <a:t>მწვავედ დაწყებული აბნეულობა.</a:t>
            </a:r>
            <a:endParaRPr lang="ka-GE" sz="2400" dirty="0"/>
          </a:p>
        </p:txBody>
      </p:sp>
    </p:spTree>
    <p:extLst>
      <p:ext uri="{BB962C8B-B14F-4D97-AF65-F5344CB8AC3E}">
        <p14:creationId xmlns:p14="http://schemas.microsoft.com/office/powerpoint/2010/main" val="1968261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185863"/>
            <a:ext cx="7963852" cy="5077777"/>
          </a:xfrm>
        </p:spPr>
        <p:txBody>
          <a:bodyPr>
            <a:normAutofit/>
          </a:bodyPr>
          <a:lstStyle/>
          <a:p>
            <a:pPr lvl="0"/>
            <a:endParaRPr lang="ka-GE" sz="2400" dirty="0" smtClean="0"/>
          </a:p>
          <a:p>
            <a:pPr lvl="0"/>
            <a:r>
              <a:rPr lang="ka-GE" sz="2400" dirty="0"/>
              <a:t>პულსოქსიმეტრის ხელმისაწვდომობის შემთხვევაში ჟანგბადის სატურაცია &lt;92% (ან &lt;88% პაციენტებში ფქოდ-ით) შესაძლებელია გამოვიყენოთ მძიმე დაავადების დასადგენად. </a:t>
            </a:r>
            <a:endParaRPr lang="ka-GE" sz="2400" dirty="0" smtClean="0"/>
          </a:p>
          <a:p>
            <a:pPr lvl="0"/>
            <a:r>
              <a:rPr lang="ka-GE" sz="2400" dirty="0" smtClean="0"/>
              <a:t>ე.წ</a:t>
            </a:r>
            <a:r>
              <a:rPr lang="ka-GE" sz="2400" dirty="0"/>
              <a:t>. </a:t>
            </a:r>
            <a:r>
              <a:rPr lang="en-US" sz="2400" dirty="0"/>
              <a:t>ROTH</a:t>
            </a:r>
            <a:r>
              <a:rPr lang="ka-GE" sz="2400" dirty="0"/>
              <a:t>-ის ინსტრუმენტის გამოყენება, შესაძლებელია, პულსოქსიმეტრიის ალტერნატივის სახით, სადაც პულსოქსიმეტრია ხელმისაწვდომი არ არის, თუმცა მისი სარწმუნოება </a:t>
            </a:r>
            <a:r>
              <a:rPr lang="en-US" sz="2400" dirty="0"/>
              <a:t>COVID-19</a:t>
            </a:r>
            <a:r>
              <a:rPr lang="ka-GE" sz="2400" dirty="0"/>
              <a:t>-ის დროს დამტკიცებული არ არის და არსებობს ეჭვი იმის შესახებ, რომ აღნიშნულმა ინსტრუმენტმა, შესაძლოა, სათანადოდ ვერ შეაფასოს დაავადების სიმძიმე </a:t>
            </a:r>
            <a:endParaRPr lang="ka-GE" sz="2400" dirty="0"/>
          </a:p>
        </p:txBody>
      </p:sp>
    </p:spTree>
    <p:extLst>
      <p:ext uri="{BB962C8B-B14F-4D97-AF65-F5344CB8AC3E}">
        <p14:creationId xmlns:p14="http://schemas.microsoft.com/office/powerpoint/2010/main" val="2417935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735815"/>
          </a:xfrm>
        </p:spPr>
        <p:txBody>
          <a:bodyPr anchor="t">
            <a:noAutofit/>
          </a:bodyPr>
          <a:lstStyle/>
          <a:p>
            <a:pPr fontAlgn="base"/>
            <a:r>
              <a:rPr lang="ka-GE" sz="2600" b="1" dirty="0"/>
              <a:t>როთის ქულების (Roth score) გამოყენება</a:t>
            </a:r>
            <a:endParaRPr lang="en-US" sz="2600" dirty="0"/>
          </a:p>
        </p:txBody>
      </p:sp>
      <p:sp>
        <p:nvSpPr>
          <p:cNvPr id="3" name="Content Placeholder 2"/>
          <p:cNvSpPr>
            <a:spLocks noGrp="1"/>
          </p:cNvSpPr>
          <p:nvPr>
            <p:ph idx="1"/>
          </p:nvPr>
        </p:nvSpPr>
        <p:spPr>
          <a:xfrm>
            <a:off x="594360" y="1623060"/>
            <a:ext cx="7955280" cy="4491990"/>
          </a:xfrm>
        </p:spPr>
        <p:txBody>
          <a:bodyPr>
            <a:normAutofit lnSpcReduction="10000"/>
          </a:bodyPr>
          <a:lstStyle/>
          <a:p>
            <a:pPr fontAlgn="base"/>
            <a:r>
              <a:rPr lang="ka-GE" dirty="0" smtClean="0"/>
              <a:t>როთის </a:t>
            </a:r>
            <a:r>
              <a:rPr lang="ka-GE" dirty="0"/>
              <a:t>ქულებით შეფასება ასე ხდება: პაციენტს სთხოვთ, ღრმად ჩაისუნთქოს,  დაითვალოს 30-მდე და ჩაინიშნოს რამდენი წამში დაჭირდა განმეორებით ჩასუნთქვა. თუკი ეს 8 წამზე ნაკლებ დროში მოხდა, სატურაცია, სავარაუდოდ, 95%-ზე ნაკლებია. ამ ტესტის სენსიტიურობაა 78% და სპეციფიკურობა - 71%. ტესტის სენსიტიურობა გაიზრდება 91%, თუ განმეორებითი ჩასუნთქვა პაციენტს 5 წამზე ნაკლებ დროში დაჭირდა.</a:t>
            </a:r>
            <a:endParaRPr lang="en-US" dirty="0"/>
          </a:p>
          <a:p>
            <a:pPr fontAlgn="base"/>
            <a:r>
              <a:rPr lang="ka-GE" dirty="0"/>
              <a:t>იმის გამო, რომ ტესტს დაბალი სპეციფიკურობა ახასიათებს, მისი გამოყენებისას ექიმთან ვიზიტების რაოდენობა მეტად იზრდება (Oxford-based COVID-19 Evidence Service).</a:t>
            </a:r>
            <a:endParaRPr lang="en-US" dirty="0"/>
          </a:p>
          <a:p>
            <a:pPr fontAlgn="base"/>
            <a:r>
              <a:rPr lang="ka-GE" dirty="0"/>
              <a:t>ამიტომ ექიმებმა თავად უნდა გადაწყვიტონ, გამოიყენებენ თუ არა როთის ტესტს.</a:t>
            </a:r>
            <a:endParaRPr lang="en-US" dirty="0"/>
          </a:p>
          <a:p>
            <a:endParaRPr lang="en-US" dirty="0"/>
          </a:p>
        </p:txBody>
      </p:sp>
    </p:spTree>
    <p:extLst>
      <p:ext uri="{BB962C8B-B14F-4D97-AF65-F5344CB8AC3E}">
        <p14:creationId xmlns:p14="http://schemas.microsoft.com/office/powerpoint/2010/main" val="410804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10" y="1337310"/>
            <a:ext cx="7955280" cy="4069080"/>
          </a:xfrm>
        </p:spPr>
        <p:txBody>
          <a:bodyPr>
            <a:normAutofit/>
          </a:bodyPr>
          <a:lstStyle/>
          <a:p>
            <a:pPr marL="0" indent="0">
              <a:buNone/>
            </a:pPr>
            <a:r>
              <a:rPr lang="ka-GE" sz="2400" b="1" dirty="0"/>
              <a:t>დადგენილია, რომ: </a:t>
            </a:r>
            <a:endParaRPr lang="ka-GE" sz="2400" b="1" dirty="0" smtClean="0"/>
          </a:p>
          <a:p>
            <a:pPr marL="457200" indent="-457200">
              <a:buClr>
                <a:schemeClr val="accent2">
                  <a:lumMod val="60000"/>
                  <a:lumOff val="40000"/>
                </a:schemeClr>
              </a:buClr>
              <a:buFont typeface="+mj-lt"/>
              <a:buAutoNum type="arabicParenR"/>
            </a:pPr>
            <a:r>
              <a:rPr lang="ka-GE" sz="2400" dirty="0" smtClean="0"/>
              <a:t>ნიშნებისა </a:t>
            </a:r>
            <a:r>
              <a:rPr lang="ka-GE" sz="2400" dirty="0"/>
              <a:t>და სიმპტომების საფუძველზე  </a:t>
            </a:r>
            <a:r>
              <a:rPr lang="en-US" sz="2400" dirty="0"/>
              <a:t>COVID-19-</a:t>
            </a:r>
            <a:r>
              <a:rPr lang="ka-GE" sz="2400" dirty="0"/>
              <a:t>ის დიფერენცირება საზოგადოებაში შეძენილი სასუნთქი გზების ინფექციებისგან</a:t>
            </a:r>
            <a:r>
              <a:rPr lang="en-US" sz="2400" dirty="0"/>
              <a:t>, </a:t>
            </a:r>
            <a:r>
              <a:rPr lang="ka-GE" sz="2400" dirty="0"/>
              <a:t>შეუძლებელია</a:t>
            </a:r>
            <a:r>
              <a:rPr lang="ka-GE" sz="2400" dirty="0" smtClean="0"/>
              <a:t>;</a:t>
            </a:r>
          </a:p>
          <a:p>
            <a:pPr marL="0" indent="0">
              <a:buClr>
                <a:schemeClr val="accent2">
                  <a:lumMod val="60000"/>
                  <a:lumOff val="40000"/>
                </a:schemeClr>
              </a:buClr>
              <a:buNone/>
            </a:pPr>
            <a:r>
              <a:rPr lang="ka-GE" sz="2400" dirty="0" smtClean="0"/>
              <a:t> </a:t>
            </a:r>
          </a:p>
          <a:p>
            <a:pPr marL="457200" indent="-457200">
              <a:buClr>
                <a:schemeClr val="accent2">
                  <a:lumMod val="60000"/>
                  <a:lumOff val="40000"/>
                </a:schemeClr>
              </a:buClr>
              <a:buFont typeface="+mj-lt"/>
              <a:buAutoNum type="arabicParenR" startAt="2"/>
            </a:pPr>
            <a:r>
              <a:rPr lang="ka-GE" sz="2400" dirty="0" smtClean="0"/>
              <a:t>სპონტანურ </a:t>
            </a:r>
            <a:r>
              <a:rPr lang="ka-GE" sz="2400" dirty="0"/>
              <a:t>სუნთქვაზე მყოფი მსუბუქი და საშუალო სიმძიმის მიმდინარეობის დროს, ჯანდაცვის რესურსების შეზღუდული გამოყენება აუმჯობესებს ავადობისა და სიკვდილობის გამოსავალს.  </a:t>
            </a:r>
            <a:endParaRPr lang="en-US" sz="2400" dirty="0"/>
          </a:p>
        </p:txBody>
      </p:sp>
    </p:spTree>
    <p:extLst>
      <p:ext uri="{BB962C8B-B14F-4D97-AF65-F5344CB8AC3E}">
        <p14:creationId xmlns:p14="http://schemas.microsoft.com/office/powerpoint/2010/main" val="677947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ჰოსპიტალიზაცია</a:t>
            </a:r>
            <a:endParaRPr lang="en-US" dirty="0"/>
          </a:p>
        </p:txBody>
      </p:sp>
      <p:sp>
        <p:nvSpPr>
          <p:cNvPr id="3" name="Content Placeholder 2"/>
          <p:cNvSpPr>
            <a:spLocks noGrp="1"/>
          </p:cNvSpPr>
          <p:nvPr>
            <p:ph idx="1"/>
          </p:nvPr>
        </p:nvSpPr>
        <p:spPr/>
        <p:txBody>
          <a:bodyPr>
            <a:normAutofit/>
          </a:bodyPr>
          <a:lstStyle/>
          <a:p>
            <a:pPr lvl="0"/>
            <a:r>
              <a:rPr lang="ka-GE" sz="2400" dirty="0"/>
              <a:t>ჰოსპიტალიზაციის შესახებ გადაწყვეტილების მიღებისას გაითვალისწინეთ:</a:t>
            </a:r>
            <a:endParaRPr lang="en-US" sz="2400" dirty="0"/>
          </a:p>
          <a:p>
            <a:pPr lvl="1">
              <a:buClr>
                <a:schemeClr val="accent2">
                  <a:lumMod val="60000"/>
                  <a:lumOff val="40000"/>
                </a:schemeClr>
              </a:buClr>
              <a:buFont typeface="Wingdings" panose="05000000000000000000" pitchFamily="2" charset="2"/>
              <a:buChar char="§"/>
            </a:pPr>
            <a:r>
              <a:rPr lang="ka-GE" sz="2400" dirty="0"/>
              <a:t>პნევმონიის სიმძიმე;</a:t>
            </a:r>
            <a:endParaRPr lang="en-US" sz="2400" dirty="0"/>
          </a:p>
          <a:p>
            <a:pPr lvl="1">
              <a:buClr>
                <a:schemeClr val="accent2">
                  <a:lumMod val="60000"/>
                  <a:lumOff val="40000"/>
                </a:schemeClr>
              </a:buClr>
              <a:buFont typeface="Wingdings" panose="05000000000000000000" pitchFamily="2" charset="2"/>
              <a:buChar char="§"/>
            </a:pPr>
            <a:r>
              <a:rPr lang="ka-GE" sz="2400" dirty="0"/>
              <a:t>ჰოსპიტალიზაციის რისკი და სარგებელი;</a:t>
            </a:r>
            <a:endParaRPr lang="en-US" sz="2400" dirty="0"/>
          </a:p>
          <a:p>
            <a:pPr lvl="1">
              <a:buClr>
                <a:schemeClr val="accent2">
                  <a:lumMod val="60000"/>
                  <a:lumOff val="40000"/>
                </a:schemeClr>
              </a:buClr>
              <a:buFont typeface="Wingdings" panose="05000000000000000000" pitchFamily="2" charset="2"/>
              <a:buChar char="§"/>
            </a:pPr>
            <a:r>
              <a:rPr lang="ka-GE" sz="2400" dirty="0"/>
              <a:t>მკურნალობა, რომელიც შეიძლება ჩატარდეს ჰოსპიტალში, სახლთან შედარებით;</a:t>
            </a:r>
            <a:endParaRPr lang="en-US" sz="2400" dirty="0"/>
          </a:p>
          <a:p>
            <a:pPr lvl="1">
              <a:buClr>
                <a:schemeClr val="accent2">
                  <a:lumMod val="60000"/>
                  <a:lumOff val="40000"/>
                </a:schemeClr>
              </a:buClr>
              <a:buFont typeface="Wingdings" panose="05000000000000000000" pitchFamily="2" charset="2"/>
              <a:buChar char="§"/>
            </a:pPr>
            <a:r>
              <a:rPr lang="ka-GE" sz="2400" dirty="0"/>
              <a:t>პაციენტის სურვილები და მოვლის გეგმა.</a:t>
            </a:r>
            <a:endParaRPr lang="en-US" sz="2400" dirty="0"/>
          </a:p>
        </p:txBody>
      </p:sp>
    </p:spTree>
    <p:extLst>
      <p:ext uri="{BB962C8B-B14F-4D97-AF65-F5344CB8AC3E}">
        <p14:creationId xmlns:p14="http://schemas.microsoft.com/office/powerpoint/2010/main" val="172036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ჰოსპიტალიზაცია</a:t>
            </a:r>
            <a:endParaRPr lang="en-US" dirty="0"/>
          </a:p>
        </p:txBody>
      </p:sp>
      <p:sp>
        <p:nvSpPr>
          <p:cNvPr id="3" name="Content Placeholder 2"/>
          <p:cNvSpPr>
            <a:spLocks noGrp="1"/>
          </p:cNvSpPr>
          <p:nvPr>
            <p:ph idx="1"/>
          </p:nvPr>
        </p:nvSpPr>
        <p:spPr>
          <a:xfrm>
            <a:off x="594360" y="2708917"/>
            <a:ext cx="7955280" cy="2391728"/>
          </a:xfrm>
        </p:spPr>
        <p:txBody>
          <a:bodyPr>
            <a:normAutofit/>
          </a:bodyPr>
          <a:lstStyle/>
          <a:p>
            <a:pPr lvl="0"/>
            <a:r>
              <a:rPr lang="ka-GE" sz="2400" dirty="0"/>
              <a:t>არ არის აუცილებელი საშუალო სიმძიმის პნევმონიის ჰოსპიტალიზაციაც, თუ სახეზე არ გვაქვს სუნთქვის გაძნელება და დეჰიდრატაციის ნიშნები, რაც მოიცავს გაძლიერებულ წყურვილს, პირის სიმშრალეს, შარდის გამოყოფის შემცირებას, მშრალ კანს, თავის ტკივილსა და თავბრუსხვევას.</a:t>
            </a:r>
            <a:endParaRPr lang="en-US" sz="2400" dirty="0"/>
          </a:p>
        </p:txBody>
      </p:sp>
    </p:spTree>
    <p:extLst>
      <p:ext uri="{BB962C8B-B14F-4D97-AF65-F5344CB8AC3E}">
        <p14:creationId xmlns:p14="http://schemas.microsoft.com/office/powerpoint/2010/main" val="4288320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0163"/>
            <a:ext cx="7920990" cy="4963477"/>
          </a:xfrm>
        </p:spPr>
        <p:txBody>
          <a:bodyPr>
            <a:normAutofit/>
          </a:bodyPr>
          <a:lstStyle/>
          <a:p>
            <a:pPr marL="0" lvl="0" indent="0">
              <a:buNone/>
            </a:pPr>
            <a:r>
              <a:rPr lang="ka-GE" sz="2400" dirty="0"/>
              <a:t>აუხსენით პაციენტს:</a:t>
            </a:r>
            <a:endParaRPr lang="en-US" sz="2400" dirty="0"/>
          </a:p>
          <a:p>
            <a:pPr lvl="0"/>
            <a:r>
              <a:rPr lang="ka-GE" sz="2400" dirty="0"/>
              <a:t>ჰოსპიტალიზაციის სარგებელი, მათ შორის დიაგნოსტიკური კვლევის უკეთესი შესაძლებლობა (რადიოლოგიური და ლაბორატორიული კვლევები);</a:t>
            </a:r>
            <a:endParaRPr lang="en-US" sz="2400" dirty="0"/>
          </a:p>
          <a:p>
            <a:pPr lvl="0"/>
            <a:r>
              <a:rPr lang="ka-GE" sz="2400" dirty="0"/>
              <a:t>ჰოსპიტალიზაციის რისკი, რაც დაკავშირებულია COVID-19 გავრცელების ან ინფიცირების შესაძლებლობასა და ოჯახური გარემოდან მოშორებასთან.</a:t>
            </a:r>
            <a:endParaRPr lang="en-US" sz="2400" dirty="0"/>
          </a:p>
          <a:p>
            <a:r>
              <a:rPr lang="ka-GE" sz="2400" dirty="0"/>
              <a:t>დადგენილია, რომ სპონტანურ სუნთქვაზე მყოფი  მსუბუქი და საშუალო სიმძიმის მიმდინარეობის დროს, ჯანდაცვის რესურსების დაზოგვა აუმჯობესებს ავადობისა და სიკვდილობის მაჩვენებლს</a:t>
            </a:r>
            <a:endParaRPr lang="en-US" sz="2400" dirty="0"/>
          </a:p>
        </p:txBody>
      </p:sp>
    </p:spTree>
    <p:extLst>
      <p:ext uri="{BB962C8B-B14F-4D97-AF65-F5344CB8AC3E}">
        <p14:creationId xmlns:p14="http://schemas.microsoft.com/office/powerpoint/2010/main" val="1506383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835827"/>
          </a:xfrm>
        </p:spPr>
        <p:txBody>
          <a:bodyPr anchor="t"/>
          <a:lstStyle/>
          <a:p>
            <a:r>
              <a:rPr lang="ka-GE" b="1" dirty="0" smtClean="0"/>
              <a:t>პნევმონიის მკურნალობა</a:t>
            </a:r>
            <a:endParaRPr lang="en-US" b="1" dirty="0"/>
          </a:p>
        </p:txBody>
      </p:sp>
      <p:sp>
        <p:nvSpPr>
          <p:cNvPr id="3" name="Content Placeholder 2"/>
          <p:cNvSpPr>
            <a:spLocks noGrp="1"/>
          </p:cNvSpPr>
          <p:nvPr>
            <p:ph idx="1"/>
          </p:nvPr>
        </p:nvSpPr>
        <p:spPr>
          <a:xfrm>
            <a:off x="585788" y="1800225"/>
            <a:ext cx="7963852" cy="4463415"/>
          </a:xfrm>
        </p:spPr>
        <p:txBody>
          <a:bodyPr>
            <a:normAutofit lnSpcReduction="10000"/>
          </a:bodyPr>
          <a:lstStyle/>
          <a:p>
            <a:r>
              <a:rPr lang="ka-GE" dirty="0"/>
              <a:t>ანტიბიოტიკები არ უნდა დაინიშნოს სავარაუდო </a:t>
            </a:r>
            <a:r>
              <a:rPr lang="en-US" dirty="0"/>
              <a:t>COVID-19 </a:t>
            </a:r>
            <a:r>
              <a:rPr lang="ka-GE" dirty="0"/>
              <a:t>პნევმონიის შემთხვევაში, როდესაც ადგილი აქვს მსუბუქ სიმპტომებს</a:t>
            </a:r>
            <a:r>
              <a:rPr lang="ka-GE" dirty="0" smtClean="0"/>
              <a:t>.</a:t>
            </a:r>
          </a:p>
          <a:p>
            <a:pPr lvl="0"/>
            <a:r>
              <a:rPr lang="ka-GE" dirty="0"/>
              <a:t>თუ პაციენტი ექვემდებარება ბინაზე პერორალური მკურნალობის ჩვენებებს და თუ გაურკვეველია სიმპტომების ბუნება - ბაქტერიულია თუ ვირუსული, ან პაციენტი გართულების მომატებული რისკის ქვეშ იმყოფება, შესაძლებელია, ანტიბიოტიკით მონოთერაპიის დანიშვნა. </a:t>
            </a:r>
            <a:endParaRPr lang="en-US" dirty="0"/>
          </a:p>
          <a:p>
            <a:r>
              <a:rPr lang="ka-GE" dirty="0" smtClean="0"/>
              <a:t>შეუსაბამო </a:t>
            </a:r>
            <a:r>
              <a:rPr lang="ka-GE" dirty="0"/>
              <a:t>ანტიბიოტიკის განურჩეველმა დანიშვნამ, შესაძლოა, შეამციროს მათი ხელმისაწვდომობა, ხოლო განსაკუთრებით, ფართო სპექტრის ანტიბიოტიკებმა </a:t>
            </a:r>
            <a:r>
              <a:rPr lang="ka-GE" dirty="0" smtClean="0"/>
              <a:t>შესაძლოა, </a:t>
            </a:r>
            <a:r>
              <a:rPr lang="ka-GE" dirty="0"/>
              <a:t>ხელი შეუწყონ </a:t>
            </a:r>
            <a:r>
              <a:rPr lang="en-US" i="1" dirty="0" err="1"/>
              <a:t>Clostridioides</a:t>
            </a:r>
            <a:r>
              <a:rPr lang="en-US" i="1" dirty="0"/>
              <a:t> difficile </a:t>
            </a:r>
            <a:r>
              <a:rPr lang="ka-GE" dirty="0"/>
              <a:t>ინფექციის და ანტიმკრობული რეზისტენტობის განვითარებას.</a:t>
            </a:r>
            <a:endParaRPr lang="en-US" dirty="0"/>
          </a:p>
        </p:txBody>
      </p:sp>
    </p:spTree>
    <p:extLst>
      <p:ext uri="{BB962C8B-B14F-4D97-AF65-F5344CB8AC3E}">
        <p14:creationId xmlns:p14="http://schemas.microsoft.com/office/powerpoint/2010/main" val="562215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78607"/>
            <a:ext cx="6377940" cy="678665"/>
          </a:xfrm>
        </p:spPr>
        <p:txBody>
          <a:bodyPr anchor="t"/>
          <a:lstStyle/>
          <a:p>
            <a:r>
              <a:rPr lang="ka-GE" b="1" dirty="0" smtClean="0"/>
              <a:t>ანტიბიოტიკოთერაპია</a:t>
            </a:r>
            <a:endParaRPr lang="en-US" b="1" dirty="0"/>
          </a:p>
        </p:txBody>
      </p:sp>
      <p:sp>
        <p:nvSpPr>
          <p:cNvPr id="3" name="Content Placeholder 2"/>
          <p:cNvSpPr>
            <a:spLocks noGrp="1"/>
          </p:cNvSpPr>
          <p:nvPr>
            <p:ph idx="1"/>
          </p:nvPr>
        </p:nvSpPr>
        <p:spPr>
          <a:xfrm>
            <a:off x="300040" y="1265871"/>
            <a:ext cx="8578215" cy="5120644"/>
          </a:xfrm>
        </p:spPr>
        <p:txBody>
          <a:bodyPr>
            <a:noAutofit/>
          </a:bodyPr>
          <a:lstStyle/>
          <a:p>
            <a:pPr lvl="0"/>
            <a:r>
              <a:rPr lang="ka-GE" sz="2300" dirty="0"/>
              <a:t>შესთავაზეთ ანტიბიოტიკი ბინაზე დარჩენილი პნევმონიის მკურნალობის მიზნით, თუ:</a:t>
            </a:r>
            <a:endParaRPr lang="en-US" sz="2300" dirty="0"/>
          </a:p>
          <a:p>
            <a:pPr lvl="1">
              <a:buClr>
                <a:schemeClr val="accent2">
                  <a:lumMod val="60000"/>
                  <a:lumOff val="40000"/>
                </a:schemeClr>
              </a:buClr>
              <a:buFont typeface="Wingdings" panose="05000000000000000000" pitchFamily="2" charset="2"/>
              <a:buChar char="§"/>
            </a:pPr>
            <a:r>
              <a:rPr lang="ka-GE" sz="2300" dirty="0"/>
              <a:t>გამომწვევი სავარაუდოდ ბაქტერიულია;</a:t>
            </a:r>
            <a:endParaRPr lang="en-US" sz="2300" dirty="0"/>
          </a:p>
          <a:p>
            <a:pPr lvl="1">
              <a:buClr>
                <a:schemeClr val="accent2">
                  <a:lumMod val="60000"/>
                  <a:lumOff val="40000"/>
                </a:schemeClr>
              </a:buClr>
              <a:buFont typeface="Wingdings" panose="05000000000000000000" pitchFamily="2" charset="2"/>
              <a:buChar char="§"/>
            </a:pPr>
            <a:r>
              <a:rPr lang="ka-GE" sz="2300" dirty="0"/>
              <a:t>გაურკვეველია, გამომწვევი ვირუსულია თუ ბაქტერიული, ხოლო სიმპტომები იძლევა შფოთვის საფუძველს;</a:t>
            </a:r>
            <a:endParaRPr lang="en-US" sz="2300" dirty="0"/>
          </a:p>
          <a:p>
            <a:pPr lvl="1">
              <a:buClr>
                <a:schemeClr val="accent2">
                  <a:lumMod val="60000"/>
                  <a:lumOff val="40000"/>
                </a:schemeClr>
              </a:buClr>
              <a:buFont typeface="Wingdings" panose="05000000000000000000" pitchFamily="2" charset="2"/>
              <a:buChar char="§"/>
            </a:pPr>
            <a:r>
              <a:rPr lang="ka-GE" sz="2300" dirty="0"/>
              <a:t>პაციენტი იმყოფება გართულებების მომატებული რისკის ქვეშ, მაგალითად, ხანდაზმული ასაკი, თანმხლები დაავადებები, როგორიცა იმუნოკომპრომეტირებული მდგომარეობა, გულისა და ფილტვის ქრონიკული დაავადება, ან ანამნეზში ფილტვების ინფექციის ფონზე მძიმე დაავადების განვითარების ფაქტი</a:t>
            </a:r>
            <a:r>
              <a:rPr lang="ka-GE" sz="2300" dirty="0" smtClean="0"/>
              <a:t>.</a:t>
            </a:r>
          </a:p>
          <a:p>
            <a:pPr>
              <a:buClr>
                <a:schemeClr val="accent2">
                  <a:lumMod val="60000"/>
                  <a:lumOff val="40000"/>
                </a:schemeClr>
              </a:buClr>
              <a:buFont typeface="Wingdings" panose="05000000000000000000" pitchFamily="2" charset="2"/>
              <a:buChar char="§"/>
            </a:pPr>
            <a:r>
              <a:rPr lang="ka-GE" dirty="0"/>
              <a:t>ანტიბიოტიკოთერაპიის დაწყებისას, რეკომენდებულია, გადაწყვეტილება მიღებული იქნეს ინფექციონისტისა და ოჯახის ექიმის ერთობლივი შეთანხმებით.</a:t>
            </a:r>
            <a:endParaRPr lang="en-US" dirty="0"/>
          </a:p>
        </p:txBody>
      </p:sp>
    </p:spTree>
    <p:extLst>
      <p:ext uri="{BB962C8B-B14F-4D97-AF65-F5344CB8AC3E}">
        <p14:creationId xmlns:p14="http://schemas.microsoft.com/office/powerpoint/2010/main" val="4281902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4" y="1028700"/>
            <a:ext cx="7835265" cy="5234940"/>
          </a:xfrm>
        </p:spPr>
        <p:txBody>
          <a:bodyPr>
            <a:normAutofit/>
          </a:bodyPr>
          <a:lstStyle/>
          <a:p>
            <a:pPr lvl="0"/>
            <a:r>
              <a:rPr lang="ka-GE" sz="2300" dirty="0"/>
              <a:t>პირველი არჩევის პერორალური ანტიბიოტიკია:</a:t>
            </a:r>
            <a:endParaRPr lang="en-US" sz="2300" dirty="0"/>
          </a:p>
          <a:p>
            <a:pPr lvl="1">
              <a:buClr>
                <a:schemeClr val="accent2">
                  <a:lumMod val="60000"/>
                  <a:lumOff val="40000"/>
                </a:schemeClr>
              </a:buClr>
              <a:buFont typeface="Wingdings" panose="05000000000000000000" pitchFamily="2" charset="2"/>
              <a:buChar char="§"/>
            </a:pPr>
            <a:r>
              <a:rPr lang="ka-GE" sz="2300" b="1" dirty="0"/>
              <a:t>დოქსიციკლინი 200მგ </a:t>
            </a:r>
            <a:r>
              <a:rPr lang="ka-GE" sz="2300" dirty="0"/>
              <a:t>პირველ დღეს, შემდეგ 100მგ დღეში ერთხელ 4 დღის მანძილზე (5-დღიანი კურსი მთლიანობაში); დოქსიციკლინი არ უნდა გამოვიყენოთ ორსულებში;</a:t>
            </a:r>
            <a:endParaRPr lang="en-US" sz="2300" dirty="0"/>
          </a:p>
          <a:p>
            <a:pPr lvl="1">
              <a:buClr>
                <a:schemeClr val="accent2">
                  <a:lumMod val="60000"/>
                  <a:lumOff val="40000"/>
                </a:schemeClr>
              </a:buClr>
              <a:buFont typeface="Wingdings" panose="05000000000000000000" pitchFamily="2" charset="2"/>
              <a:buChar char="§"/>
            </a:pPr>
            <a:r>
              <a:rPr lang="ka-GE" sz="2300" dirty="0"/>
              <a:t>ალტერნატივის სახით რეკომენდებულია </a:t>
            </a:r>
            <a:r>
              <a:rPr lang="ka-GE" sz="2300" b="1" dirty="0"/>
              <a:t>ამოქსიცილინი 500მგ </a:t>
            </a:r>
            <a:r>
              <a:rPr lang="ka-GE" sz="2300" dirty="0"/>
              <a:t>სამჯერ დღეში 5 დღის მანძილზე.</a:t>
            </a:r>
            <a:endParaRPr lang="en-US" sz="2300" dirty="0"/>
          </a:p>
          <a:p>
            <a:pPr lvl="1">
              <a:buClr>
                <a:schemeClr val="accent2">
                  <a:lumMod val="60000"/>
                  <a:lumOff val="40000"/>
                </a:schemeClr>
              </a:buClr>
              <a:buFont typeface="Wingdings" panose="05000000000000000000" pitchFamily="2" charset="2"/>
              <a:buChar char="§"/>
            </a:pPr>
            <a:r>
              <a:rPr lang="ka-GE" sz="2300" dirty="0"/>
              <a:t>დოქსიციკლინი ითვლება უპირატესად, რადგანაც მას მიკრობული დაფარვის უფრო ფართო სპექტრი გააჩნია, ვიდრე ამოქსიცილინს, განსაკუთრებით, </a:t>
            </a:r>
            <a:r>
              <a:rPr lang="ka-GE" sz="2300" i="1" dirty="0"/>
              <a:t>Mycoplasma pneumoniae</a:t>
            </a:r>
            <a:r>
              <a:rPr lang="ka-GE" sz="2300" dirty="0"/>
              <a:t> და </a:t>
            </a:r>
            <a:r>
              <a:rPr lang="ka-GE" sz="2300" i="1" dirty="0"/>
              <a:t>Staphylococcus aureus</a:t>
            </a:r>
            <a:r>
              <a:rPr lang="ka-GE" sz="2300" dirty="0"/>
              <a:t>-თან მიმართებაში, რომელთა კო-ინფექციაც მეტად სავარაუდოა, COVID-19 პნევმონიის ბაქტერიული გართულების შემთხვევაში.</a:t>
            </a:r>
            <a:endParaRPr lang="en-US" sz="2300" dirty="0"/>
          </a:p>
        </p:txBody>
      </p:sp>
    </p:spTree>
    <p:extLst>
      <p:ext uri="{BB962C8B-B14F-4D97-AF65-F5344CB8AC3E}">
        <p14:creationId xmlns:p14="http://schemas.microsoft.com/office/powerpoint/2010/main" val="1259140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4" y="1400180"/>
            <a:ext cx="7835265" cy="4143375"/>
          </a:xfrm>
        </p:spPr>
        <p:txBody>
          <a:bodyPr>
            <a:normAutofit/>
          </a:bodyPr>
          <a:lstStyle/>
          <a:p>
            <a:pPr lvl="0"/>
            <a:r>
              <a:rPr lang="ka-GE" sz="2400" dirty="0"/>
              <a:t> რუტინულად არ გამოიყენოთ კომბინირებული </a:t>
            </a:r>
            <a:r>
              <a:rPr lang="ka-GE" sz="2400" dirty="0" smtClean="0"/>
              <a:t>ანტიბიოტიკოთერაპია;</a:t>
            </a:r>
          </a:p>
          <a:p>
            <a:pPr lvl="0"/>
            <a:r>
              <a:rPr lang="ka-GE" sz="2400" dirty="0"/>
              <a:t>პენიცილინზე ალერგიის შემთხვევაში, ალტერნატივის სახით, შესაძლებელია, დოქსიციკლინის, კლარითრომიცინის ან ერითრომიცინის გამოყენება (ორსულებში</a:t>
            </a:r>
            <a:r>
              <a:rPr lang="ka-GE" sz="2400" dirty="0" smtClean="0"/>
              <a:t>).</a:t>
            </a:r>
          </a:p>
          <a:p>
            <a:pPr lvl="0"/>
            <a:r>
              <a:rPr lang="ka-GE" sz="2400" dirty="0"/>
              <a:t>რუტინულად არ დანიშნოთ პაციენტებში, პერორალური კორტიკოსტეროიდებით მკურნალობა, იმ შემთხვევების გარდა, როდესაც ისინი ნაჩვენებია, მაგალითად ასთმისა და ფქოდ-ის გამო.</a:t>
            </a:r>
            <a:endParaRPr lang="en-US" sz="2300" dirty="0"/>
          </a:p>
        </p:txBody>
      </p:sp>
    </p:spTree>
    <p:extLst>
      <p:ext uri="{BB962C8B-B14F-4D97-AF65-F5344CB8AC3E}">
        <p14:creationId xmlns:p14="http://schemas.microsoft.com/office/powerpoint/2010/main" val="3914925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357313"/>
            <a:ext cx="7963852" cy="4906327"/>
          </a:xfrm>
        </p:spPr>
        <p:txBody>
          <a:bodyPr>
            <a:normAutofit/>
          </a:bodyPr>
          <a:lstStyle/>
          <a:p>
            <a:pPr lvl="0"/>
            <a:r>
              <a:rPr lang="ka-GE" sz="2300" dirty="0"/>
              <a:t>პაციენტს ურჩიეთ დაუყოვნებლივ მიმართოს ექიმს, </a:t>
            </a:r>
            <a:r>
              <a:rPr lang="ka-GE" sz="2300" dirty="0" smtClean="0"/>
              <a:t>თუ: </a:t>
            </a:r>
          </a:p>
          <a:p>
            <a:pPr lvl="1">
              <a:buClr>
                <a:schemeClr val="accent2">
                  <a:lumMod val="60000"/>
                  <a:lumOff val="40000"/>
                </a:schemeClr>
              </a:buClr>
              <a:buFont typeface="Wingdings" panose="05000000000000000000" pitchFamily="2" charset="2"/>
              <a:buChar char="§"/>
            </a:pPr>
            <a:r>
              <a:rPr lang="ka-GE" sz="2300" dirty="0" smtClean="0"/>
              <a:t>მისი </a:t>
            </a:r>
            <a:r>
              <a:rPr lang="ka-GE" sz="2300" dirty="0"/>
              <a:t>სიმპტომები არ უმჯობესდება გონივრულ დროში, </a:t>
            </a:r>
            <a:endParaRPr lang="ka-GE" sz="2300" dirty="0" smtClean="0"/>
          </a:p>
          <a:p>
            <a:pPr lvl="1">
              <a:buClr>
                <a:schemeClr val="accent2">
                  <a:lumMod val="60000"/>
                  <a:lumOff val="40000"/>
                </a:schemeClr>
              </a:buClr>
              <a:buFont typeface="Wingdings" panose="05000000000000000000" pitchFamily="2" charset="2"/>
              <a:buChar char="§"/>
            </a:pPr>
            <a:r>
              <a:rPr lang="ka-GE" sz="2300" dirty="0" smtClean="0"/>
              <a:t>ან </a:t>
            </a:r>
            <a:r>
              <a:rPr lang="ka-GE" sz="2300" dirty="0"/>
              <a:t>სწრაფად და მნიშვნელოვნად უარესდება, მიუხედავად იმისა, მკურნალობენ თუ არა ანტიბიოტიკებით</a:t>
            </a:r>
            <a:r>
              <a:rPr lang="ka-GE" sz="2300" dirty="0" smtClean="0"/>
              <a:t>.</a:t>
            </a:r>
          </a:p>
          <a:p>
            <a:pPr lvl="0"/>
            <a:r>
              <a:rPr lang="ka-GE" sz="2300" dirty="0" smtClean="0"/>
              <a:t>პაციენტებში</a:t>
            </a:r>
            <a:r>
              <a:rPr lang="ka-GE" sz="2300" dirty="0"/>
              <a:t>, სადაც ადგილი აქვს დაავადების პროგრესირებას, სიმპტომების დაწყებიდან დისპნოეს განვითარებამდე, საშუალოდ გადის 5-დან 10 დღემდე, ხოლო მწვავე რესპირაციული დისტრესი ვითარდება საშუალოდ 10-დან 14 დღემდე პერიოდში.</a:t>
            </a:r>
            <a:endParaRPr lang="en-US" sz="2300" dirty="0"/>
          </a:p>
          <a:p>
            <a:r>
              <a:rPr lang="ka-GE" sz="2300" dirty="0" smtClean="0"/>
              <a:t>მდგომარეობის </a:t>
            </a:r>
            <a:r>
              <a:rPr lang="ka-GE" sz="2300" dirty="0"/>
              <a:t>გაუარესების შემთხვევაში განახორციელეთ პაციენტის ჰოსპიტალიზაცია.</a:t>
            </a:r>
            <a:endParaRPr lang="en-US" sz="2300" dirty="0"/>
          </a:p>
        </p:txBody>
      </p:sp>
    </p:spTree>
    <p:extLst>
      <p:ext uri="{BB962C8B-B14F-4D97-AF65-F5344CB8AC3E}">
        <p14:creationId xmlns:p14="http://schemas.microsoft.com/office/powerpoint/2010/main" val="606230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228725"/>
            <a:ext cx="8558212" cy="5114925"/>
          </a:xfrm>
        </p:spPr>
        <p:txBody>
          <a:bodyPr>
            <a:noAutofit/>
          </a:bodyPr>
          <a:lstStyle/>
          <a:p>
            <a:pPr lvl="0"/>
            <a:r>
              <a:rPr lang="ka-GE" sz="2400" dirty="0"/>
              <a:t>განიხილეთ, ორსულების მკურნალობა სახლის პირობებში ასიმპტომური ან მსუბუქი შემთხვევების დროს, თუ პაციენტს არ აქვს:</a:t>
            </a:r>
            <a:endParaRPr lang="en-US" sz="2400" dirty="0"/>
          </a:p>
          <a:p>
            <a:pPr lvl="1">
              <a:buClr>
                <a:schemeClr val="accent2">
                  <a:lumMod val="60000"/>
                  <a:lumOff val="40000"/>
                </a:schemeClr>
              </a:buClr>
              <a:buFont typeface="Wingdings" panose="05000000000000000000" pitchFamily="2" charset="2"/>
              <a:buChar char="§"/>
            </a:pPr>
            <a:r>
              <a:rPr lang="ka-GE" sz="2400" dirty="0"/>
              <a:t>პოტენციურად მძიმე დაავადების ნიშნები (მაგ., სუნთქვის უკმარისობა, ჰემოფთიზი, ახლად წარმოშობილი ტკივილი/ზეწოლის შეგრძნება გულმკერდის არეში, მადის დაქვეითება, დეჰიდრატაცია, კონფუზია);</a:t>
            </a:r>
            <a:endParaRPr lang="en-US" sz="2400" dirty="0"/>
          </a:p>
          <a:p>
            <a:pPr lvl="1">
              <a:buClr>
                <a:schemeClr val="accent2">
                  <a:lumMod val="60000"/>
                  <a:lumOff val="40000"/>
                </a:schemeClr>
              </a:buClr>
              <a:buFont typeface="Wingdings" panose="05000000000000000000" pitchFamily="2" charset="2"/>
              <a:buChar char="§"/>
            </a:pPr>
            <a:r>
              <a:rPr lang="ka-GE" sz="2400" dirty="0"/>
              <a:t>თანმხლები დაავადებები და სამეანო პრობლემები; </a:t>
            </a:r>
            <a:endParaRPr lang="en-US" sz="2400" dirty="0"/>
          </a:p>
          <a:p>
            <a:pPr lvl="1">
              <a:buClr>
                <a:schemeClr val="accent2">
                  <a:lumMod val="60000"/>
                  <a:lumOff val="40000"/>
                </a:schemeClr>
              </a:buClr>
              <a:buFont typeface="Wingdings" panose="05000000000000000000" pitchFamily="2" charset="2"/>
              <a:buChar char="§"/>
            </a:pPr>
            <a:r>
              <a:rPr lang="ka-GE" sz="2400" dirty="0"/>
              <a:t>შეუძლია საკუთარი თავის მოვლა; </a:t>
            </a:r>
            <a:endParaRPr lang="en-US" sz="2400" dirty="0"/>
          </a:p>
          <a:p>
            <a:pPr lvl="1">
              <a:buClr>
                <a:schemeClr val="accent2">
                  <a:lumMod val="60000"/>
                  <a:lumOff val="40000"/>
                </a:schemeClr>
              </a:buClr>
              <a:buFont typeface="Wingdings" panose="05000000000000000000" pitchFamily="2" charset="2"/>
              <a:buChar char="§"/>
            </a:pPr>
            <a:r>
              <a:rPr lang="ka-GE" sz="2400" dirty="0"/>
              <a:t>შესაძლებელია მონიტორინგი და შემდგომი მეთვალყურეობა.</a:t>
            </a:r>
            <a:endParaRPr lang="en-US" sz="2400" dirty="0"/>
          </a:p>
          <a:p>
            <a:r>
              <a:rPr lang="ka-GE" sz="2400" dirty="0"/>
              <a:t>ორსულებში რეკომენდებულია ულტრაბგერით ნაყოფის შემოწმება ყოველ 2 კვირაში </a:t>
            </a:r>
            <a:r>
              <a:rPr lang="ka-GE" sz="2400" dirty="0" smtClean="0"/>
              <a:t>ერთხელ.</a:t>
            </a:r>
            <a:endParaRPr lang="en-US" sz="2400" dirty="0"/>
          </a:p>
        </p:txBody>
      </p:sp>
    </p:spTree>
    <p:extLst>
      <p:ext uri="{BB962C8B-B14F-4D97-AF65-F5344CB8AC3E}">
        <p14:creationId xmlns:p14="http://schemas.microsoft.com/office/powerpoint/2010/main" val="2710149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875" t="22487" r="15469" b="8869"/>
          <a:stretch/>
        </p:blipFill>
        <p:spPr>
          <a:xfrm>
            <a:off x="1514475" y="871538"/>
            <a:ext cx="6400800" cy="5943598"/>
          </a:xfrm>
          <a:prstGeom prst="rect">
            <a:avLst/>
          </a:prstGeom>
        </p:spPr>
      </p:pic>
      <p:sp>
        <p:nvSpPr>
          <p:cNvPr id="3" name="TextBox 2"/>
          <p:cNvSpPr txBox="1"/>
          <p:nvPr/>
        </p:nvSpPr>
        <p:spPr>
          <a:xfrm>
            <a:off x="3429007" y="242884"/>
            <a:ext cx="5686425" cy="923330"/>
          </a:xfrm>
          <a:prstGeom prst="rect">
            <a:avLst/>
          </a:prstGeom>
          <a:noFill/>
        </p:spPr>
        <p:txBody>
          <a:bodyPr wrap="square" rtlCol="0">
            <a:spAutoFit/>
          </a:bodyPr>
          <a:lstStyle/>
          <a:p>
            <a:r>
              <a:rPr lang="ka-GE" b="1" dirty="0"/>
              <a:t>აუცილებელი 10 წესი, </a:t>
            </a:r>
            <a:r>
              <a:rPr lang="en-US" b="1" dirty="0"/>
              <a:t>COVID-19</a:t>
            </a:r>
            <a:r>
              <a:rPr lang="ka-GE" b="1" dirty="0"/>
              <a:t>-ით პაციენტების, ბინაზე მკურნალობის შემთხვევაში</a:t>
            </a:r>
            <a:endParaRPr lang="en-US" b="1" i="1" dirty="0"/>
          </a:p>
          <a:p>
            <a:endParaRPr lang="en-US" dirty="0"/>
          </a:p>
        </p:txBody>
      </p:sp>
    </p:spTree>
    <p:extLst>
      <p:ext uri="{BB962C8B-B14F-4D97-AF65-F5344CB8AC3E}">
        <p14:creationId xmlns:p14="http://schemas.microsoft.com/office/powerpoint/2010/main" val="2188457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პროტოკოლის </a:t>
            </a:r>
            <a:r>
              <a:rPr lang="ka-GE" dirty="0" smtClean="0"/>
              <a:t>მიზანი</a:t>
            </a:r>
            <a:endParaRPr lang="en-US" dirty="0"/>
          </a:p>
        </p:txBody>
      </p:sp>
      <p:sp>
        <p:nvSpPr>
          <p:cNvPr id="3" name="Content Placeholder 2"/>
          <p:cNvSpPr>
            <a:spLocks noGrp="1"/>
          </p:cNvSpPr>
          <p:nvPr>
            <p:ph idx="1"/>
          </p:nvPr>
        </p:nvSpPr>
        <p:spPr/>
        <p:txBody>
          <a:bodyPr>
            <a:normAutofit/>
          </a:bodyPr>
          <a:lstStyle/>
          <a:p>
            <a:r>
              <a:rPr lang="ka-GE" sz="2800" dirty="0"/>
              <a:t>პროტოკოლის მიზანს  წარმოადგენს პირველად ჯანდაცვაში დასაქმებული პერსონალისთვის და პაციენტებისთვის დროული, ეფექტიანი და უსაფრთხო  რეკომენდაციების  მიწოდების გზით, COVID-19-ის დაავადების მსუბუქი ფორმის მქონე პირთა დაავადების მართვის ხარისხის გაუმჯობესება</a:t>
            </a:r>
            <a:r>
              <a:rPr lang="en-US" sz="2800" dirty="0"/>
              <a:t>, </a:t>
            </a:r>
            <a:r>
              <a:rPr lang="ka-GE" sz="2800" dirty="0"/>
              <a:t>ბინაზე მკურნალობის პირობებში.</a:t>
            </a:r>
            <a:endParaRPr lang="en-US" sz="2800" dirty="0"/>
          </a:p>
          <a:p>
            <a:endParaRPr lang="en-US" sz="2800" dirty="0"/>
          </a:p>
        </p:txBody>
      </p:sp>
    </p:spTree>
    <p:extLst>
      <p:ext uri="{BB962C8B-B14F-4D97-AF65-F5344CB8AC3E}">
        <p14:creationId xmlns:p14="http://schemas.microsoft.com/office/powerpoint/2010/main" val="2152528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ka-GE" sz="3200" b="1" dirty="0" smtClean="0"/>
              <a:t>თვითიზოლაციის დასრულება</a:t>
            </a:r>
            <a:endParaRPr lang="en-US" sz="3200" b="1" dirty="0"/>
          </a:p>
        </p:txBody>
      </p:sp>
      <p:sp>
        <p:nvSpPr>
          <p:cNvPr id="3" name="Content Placeholder 2"/>
          <p:cNvSpPr>
            <a:spLocks noGrp="1"/>
          </p:cNvSpPr>
          <p:nvPr>
            <p:ph idx="1"/>
          </p:nvPr>
        </p:nvSpPr>
        <p:spPr/>
        <p:txBody>
          <a:bodyPr/>
          <a:lstStyle/>
          <a:p>
            <a:pPr lvl="0"/>
            <a:r>
              <a:rPr lang="ka-GE" dirty="0" smtClean="0"/>
              <a:t>პაციენტმა, შეიძლება, დაასრულოს თვითიზოლაცია და ჩაითვალოს განკურნებულად, თუ მას აღარ აღენიშნება სიმპტომები და აქვს ტესტირების ორი უარყოფითი შედეგი (სულ მცირე, 24 საათის ინტერვალით აღებულ ნიმუშებზე). </a:t>
            </a:r>
          </a:p>
          <a:p>
            <a:r>
              <a:rPr lang="ka-GE" dirty="0" smtClean="0"/>
              <a:t>თუ ტესტირება შესაძლებელი არ არის, პაციენტი იზოლაციაში უნდა დარჩეს სიმპტომების ალაგებიდან ორი კვირის განმავლობაში.</a:t>
            </a:r>
          </a:p>
          <a:p>
            <a:r>
              <a:rPr lang="ka-GE" dirty="0" smtClean="0"/>
              <a:t> იზოლაციის დასრულების შესახებ მითითება, დამოკიდებულია ადგილობრივ გარემოებებზე და შესაძლოა, განსხვავდებოდეს ქვეყნებს შორის.</a:t>
            </a:r>
            <a:endParaRPr lang="ka-GE" dirty="0"/>
          </a:p>
        </p:txBody>
      </p:sp>
    </p:spTree>
    <p:extLst>
      <p:ext uri="{BB962C8B-B14F-4D97-AF65-F5344CB8AC3E}">
        <p14:creationId xmlns:p14="http://schemas.microsoft.com/office/powerpoint/2010/main" val="2729772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764390"/>
          </a:xfrm>
        </p:spPr>
        <p:txBody>
          <a:bodyPr/>
          <a:lstStyle/>
          <a:p>
            <a:r>
              <a:rPr lang="ka-GE" b="1" dirty="0" smtClean="0"/>
              <a:t>ანგარიშგება</a:t>
            </a:r>
            <a:endParaRPr lang="en-US" b="1" dirty="0"/>
          </a:p>
        </p:txBody>
      </p:sp>
      <p:sp>
        <p:nvSpPr>
          <p:cNvPr id="3" name="Content Placeholder 2"/>
          <p:cNvSpPr>
            <a:spLocks noGrp="1"/>
          </p:cNvSpPr>
          <p:nvPr>
            <p:ph idx="1"/>
          </p:nvPr>
        </p:nvSpPr>
        <p:spPr>
          <a:xfrm>
            <a:off x="614362" y="1757363"/>
            <a:ext cx="7935277" cy="4506277"/>
          </a:xfrm>
        </p:spPr>
        <p:txBody>
          <a:bodyPr/>
          <a:lstStyle/>
          <a:p>
            <a:r>
              <a:rPr lang="en-US" dirty="0"/>
              <a:t>COVID-19 </a:t>
            </a:r>
            <a:r>
              <a:rPr lang="ka-GE" dirty="0"/>
              <a:t>ექვემდებარება სასწრაფო შეტყობინებას, რაც ნიშნავს დაავადების შესახებ ინფორმაციის სასწრაფო (იმავე სამუშაო დღეს, ნებისმიერ შემთხვევაში გამოვლენიდან არაუგვიანეს 24 საათისა) გადაცემას საზოგადოებრივი ჯანდაცვის სისტემის ზედა რგოლისათვის, დაავადების კლინიკურად ან ლაბორატორიულად გამოვლენისთანავე. </a:t>
            </a:r>
            <a:endParaRPr lang="ka-GE" dirty="0" smtClean="0"/>
          </a:p>
          <a:p>
            <a:r>
              <a:rPr lang="ka-GE" dirty="0" smtClean="0"/>
              <a:t>გამომვლენი </a:t>
            </a:r>
            <a:r>
              <a:rPr lang="ka-GE" dirty="0"/>
              <a:t>ვალდებულია, ნებისმიერი ხელმისაწვდომი საშუალებით (სასწრაფო შეტყობინების ბარათი  - ფორმა №58/1, ტელეფონი, ელფოსტა) შეტყობინება გადასცეს სჯც-ში, რომელიც თავის მხრივ ინფორმაციას გადასცემს (დზეის, ტელეფონი, ელფოსტა) მუნიციპალურ ან ცენტრალურ სამსახურებს (ცენტრი, სამინისტრო).</a:t>
            </a:r>
            <a:endParaRPr lang="en-US" dirty="0"/>
          </a:p>
        </p:txBody>
      </p:sp>
    </p:spTree>
    <p:extLst>
      <p:ext uri="{BB962C8B-B14F-4D97-AF65-F5344CB8AC3E}">
        <p14:creationId xmlns:p14="http://schemas.microsoft.com/office/powerpoint/2010/main" val="992256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221697"/>
            <a:ext cx="6649403" cy="1921677"/>
          </a:xfrm>
        </p:spPr>
        <p:txBody>
          <a:bodyPr anchor="t">
            <a:normAutofit/>
          </a:bodyPr>
          <a:lstStyle/>
          <a:p>
            <a:pPr algn="ctr"/>
            <a:r>
              <a:rPr lang="ka-GE" sz="3000" dirty="0" smtClean="0"/>
              <a:t>დამატებითი ინფორმაციისთვის იხილეთ:</a:t>
            </a:r>
            <a:br>
              <a:rPr lang="ka-GE" sz="3000" dirty="0" smtClean="0"/>
            </a:br>
            <a:r>
              <a:rPr lang="en-US" sz="3200" dirty="0">
                <a:hlinkClick r:id="rId2"/>
              </a:rPr>
              <a:t>http://www.gfma.ge/</a:t>
            </a:r>
            <a:endParaRPr lang="en-US" sz="3000" dirty="0"/>
          </a:p>
        </p:txBody>
      </p:sp>
    </p:spTree>
    <p:extLst>
      <p:ext uri="{BB962C8B-B14F-4D97-AF65-F5344CB8AC3E}">
        <p14:creationId xmlns:p14="http://schemas.microsoft.com/office/powerpoint/2010/main" val="409058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664614"/>
            <a:ext cx="6649403" cy="1307316"/>
          </a:xfrm>
        </p:spPr>
        <p:txBody>
          <a:bodyPr anchor="t">
            <a:normAutofit/>
          </a:bodyPr>
          <a:lstStyle/>
          <a:p>
            <a:pPr algn="ctr"/>
            <a:r>
              <a:rPr lang="ka-GE" b="1" cap="none"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გმადლობთ!</a:t>
            </a:r>
            <a:endParaRPr lang="en-US"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00694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პროტოკოლის ამოცანები</a:t>
            </a:r>
            <a:endParaRPr lang="en-US" dirty="0"/>
          </a:p>
        </p:txBody>
      </p:sp>
      <p:sp>
        <p:nvSpPr>
          <p:cNvPr id="3" name="Content Placeholder 2"/>
          <p:cNvSpPr>
            <a:spLocks noGrp="1"/>
          </p:cNvSpPr>
          <p:nvPr>
            <p:ph idx="1"/>
          </p:nvPr>
        </p:nvSpPr>
        <p:spPr>
          <a:xfrm>
            <a:off x="342900" y="2057401"/>
            <a:ext cx="8206740" cy="4386262"/>
          </a:xfrm>
        </p:spPr>
        <p:txBody>
          <a:bodyPr>
            <a:noAutofit/>
          </a:bodyPr>
          <a:lstStyle/>
          <a:p>
            <a:pPr lvl="0"/>
            <a:r>
              <a:rPr lang="ka-GE" sz="2300" dirty="0" smtClean="0"/>
              <a:t>პირველადი ჯანდაცვის პროფესიონალებისთვის COVID-19–ზე მსუბუქი ფორმების ბინაზე მართვის მიზნით, ადაპტირებული რეკომენდაციების შემუშავება, ქვეყანაში არსებული რეალობის გათვალისწინებით.</a:t>
            </a:r>
          </a:p>
          <a:p>
            <a:pPr lvl="0"/>
            <a:endParaRPr lang="ka-GE" sz="2300" dirty="0" smtClean="0"/>
          </a:p>
          <a:p>
            <a:pPr lvl="0"/>
            <a:r>
              <a:rPr lang="ka-GE" sz="2300" dirty="0" smtClean="0"/>
              <a:t>რეკომენდაციების მომზადება პაციენტებისთვის, მსუბუქი COVID-19–ის ბინაზე მართვის დროს.</a:t>
            </a:r>
          </a:p>
          <a:p>
            <a:pPr lvl="0"/>
            <a:endParaRPr lang="ka-GE" sz="2300" dirty="0" smtClean="0"/>
          </a:p>
          <a:p>
            <a:r>
              <a:rPr lang="ka-GE" sz="2300" dirty="0" smtClean="0"/>
              <a:t>ინფექციის პრევენცია და კონტროლი, პირველადი ჯანდაცვის მიმწოდებელ დაწესებულებებსა და ბინის პირობებში დატოვებული პაციენტებისთვის, COVID-19–ის გავრცელების თავიდან აცილების მიზნით.</a:t>
            </a:r>
            <a:endParaRPr lang="ka-GE" sz="2300" dirty="0"/>
          </a:p>
        </p:txBody>
      </p:sp>
    </p:spTree>
    <p:extLst>
      <p:ext uri="{BB962C8B-B14F-4D97-AF65-F5344CB8AC3E}">
        <p14:creationId xmlns:p14="http://schemas.microsoft.com/office/powerpoint/2010/main" val="268955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b="1" dirty="0"/>
              <a:t>კორონავირულის ინფექციის </a:t>
            </a:r>
            <a:r>
              <a:rPr lang="ka-GE" b="1" dirty="0" smtClean="0"/>
              <a:t>მსუბუქი შემთხვევა</a:t>
            </a:r>
            <a:r>
              <a:rPr lang="ka-GE" dirty="0" smtClean="0"/>
              <a:t> </a:t>
            </a:r>
            <a:endParaRPr lang="en-US" dirty="0"/>
          </a:p>
        </p:txBody>
      </p:sp>
      <p:sp>
        <p:nvSpPr>
          <p:cNvPr id="3" name="Content Placeholder 2"/>
          <p:cNvSpPr>
            <a:spLocks noGrp="1"/>
          </p:cNvSpPr>
          <p:nvPr>
            <p:ph idx="1"/>
          </p:nvPr>
        </p:nvSpPr>
        <p:spPr/>
        <p:txBody>
          <a:bodyPr>
            <a:normAutofit/>
          </a:bodyPr>
          <a:lstStyle/>
          <a:p>
            <a:r>
              <a:rPr lang="ka-GE" sz="2300" b="1" dirty="0"/>
              <a:t>კორონავირულის ინფექციის მსუბუქ შემთხვევად</a:t>
            </a:r>
            <a:r>
              <a:rPr lang="ka-GE" sz="2300" dirty="0"/>
              <a:t> ითვლება გაურთულებელი ზემო სასუნთქი გზების რესპირაციული ვირუსული ინფექცია. </a:t>
            </a:r>
            <a:endParaRPr lang="ka-GE" sz="2300" dirty="0" smtClean="0"/>
          </a:p>
          <a:p>
            <a:r>
              <a:rPr lang="ka-GE" sz="2300" dirty="0" smtClean="0"/>
              <a:t>მსუბუქი </a:t>
            </a:r>
            <a:r>
              <a:rPr lang="ka-GE" sz="2300" dirty="0"/>
              <a:t>დაავადების დროს პაციენტებს შესაძლოა აღენიშნებოდეთ არასპეციფიკური სიმპტომები, როგორიცაა ცხელება, მოთენთილობა, ხველა (ნახველით ან მის გარეშე), ანორექსია, სისუსტე, კუნთების ტკივილი, ყელის ტკივილი, ქოშინი, ცხვირის გაჭედვა ან თავის ტკივილი, ყნოსვისა და გემოს დაქვეითება. </a:t>
            </a:r>
            <a:endParaRPr lang="ka-GE" sz="2300" dirty="0" smtClean="0"/>
          </a:p>
          <a:p>
            <a:r>
              <a:rPr lang="ka-GE" sz="2300" dirty="0" smtClean="0"/>
              <a:t>იშვიათად</a:t>
            </a:r>
            <a:r>
              <a:rPr lang="ka-GE" sz="2300" dirty="0"/>
              <a:t>, სიმპტომები შესაძლოა წარმოდგენილი იყოს დიარეით, გულისრევით ან პირღებინებით.</a:t>
            </a:r>
            <a:endParaRPr lang="en-US" sz="2300" dirty="0"/>
          </a:p>
          <a:p>
            <a:endParaRPr lang="en-US" sz="2300" dirty="0"/>
          </a:p>
        </p:txBody>
      </p:sp>
    </p:spTree>
    <p:extLst>
      <p:ext uri="{BB962C8B-B14F-4D97-AF65-F5344CB8AC3E}">
        <p14:creationId xmlns:p14="http://schemas.microsoft.com/office/powerpoint/2010/main" val="187776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მსუბუქი პნევმონია</a:t>
            </a:r>
            <a:endParaRPr lang="en-US" dirty="0"/>
          </a:p>
        </p:txBody>
      </p:sp>
      <p:sp>
        <p:nvSpPr>
          <p:cNvPr id="3" name="Content Placeholder 2"/>
          <p:cNvSpPr>
            <a:spLocks noGrp="1"/>
          </p:cNvSpPr>
          <p:nvPr>
            <p:ph idx="1"/>
          </p:nvPr>
        </p:nvSpPr>
        <p:spPr>
          <a:xfrm>
            <a:off x="514350" y="2171700"/>
            <a:ext cx="8035290" cy="4091940"/>
          </a:xfrm>
        </p:spPr>
        <p:txBody>
          <a:bodyPr>
            <a:normAutofit lnSpcReduction="10000"/>
          </a:bodyPr>
          <a:lstStyle/>
          <a:p>
            <a:pPr marL="0" indent="0">
              <a:buNone/>
            </a:pPr>
            <a:r>
              <a:rPr lang="ka-GE" b="1" dirty="0"/>
              <a:t>პნევმონია განიხილება მსუბუქად, თუკი პაციენტს არ აღენიშნება მომატებული რისკი</a:t>
            </a:r>
            <a:r>
              <a:rPr lang="ka-GE" dirty="0"/>
              <a:t>: </a:t>
            </a:r>
            <a:endParaRPr lang="ka-GE" dirty="0" smtClean="0"/>
          </a:p>
          <a:p>
            <a:pPr>
              <a:buClr>
                <a:schemeClr val="accent2">
                  <a:lumMod val="60000"/>
                  <a:lumOff val="40000"/>
                </a:schemeClr>
              </a:buClr>
              <a:buFont typeface="Wingdings" panose="05000000000000000000" pitchFamily="2" charset="2"/>
              <a:buChar char="§"/>
            </a:pPr>
            <a:r>
              <a:rPr lang="ka-GE" dirty="0" smtClean="0"/>
              <a:t>&lt;</a:t>
            </a:r>
            <a:r>
              <a:rPr lang="ka-GE" dirty="0"/>
              <a:t>60 წელზე ასაკი, </a:t>
            </a:r>
            <a:endParaRPr lang="ka-GE" dirty="0" smtClean="0"/>
          </a:p>
          <a:p>
            <a:pPr>
              <a:buClr>
                <a:schemeClr val="accent2">
                  <a:lumMod val="60000"/>
                  <a:lumOff val="40000"/>
                </a:schemeClr>
              </a:buClr>
              <a:buFont typeface="Wingdings" panose="05000000000000000000" pitchFamily="2" charset="2"/>
              <a:buChar char="§"/>
            </a:pPr>
            <a:r>
              <a:rPr lang="ka-GE" dirty="0" smtClean="0"/>
              <a:t>ნათელი </a:t>
            </a:r>
            <a:r>
              <a:rPr lang="ka-GE" dirty="0"/>
              <a:t>ცნობიერება და გონება, </a:t>
            </a:r>
            <a:endParaRPr lang="ka-GE" dirty="0" smtClean="0"/>
          </a:p>
          <a:p>
            <a:pPr>
              <a:buClr>
                <a:schemeClr val="accent2">
                  <a:lumMod val="60000"/>
                  <a:lumOff val="40000"/>
                </a:schemeClr>
              </a:buClr>
              <a:buFont typeface="Wingdings" panose="05000000000000000000" pitchFamily="2" charset="2"/>
              <a:buChar char="§"/>
            </a:pPr>
            <a:r>
              <a:rPr lang="ka-GE" dirty="0" smtClean="0"/>
              <a:t>სისხლის </a:t>
            </a:r>
            <a:r>
              <a:rPr lang="ka-GE" dirty="0"/>
              <a:t>ნორმალური წნევა და პულსი, </a:t>
            </a:r>
            <a:endParaRPr lang="ka-GE" dirty="0" smtClean="0"/>
          </a:p>
          <a:p>
            <a:pPr>
              <a:buClr>
                <a:schemeClr val="accent2">
                  <a:lumMod val="60000"/>
                  <a:lumOff val="40000"/>
                </a:schemeClr>
              </a:buClr>
              <a:buFont typeface="Wingdings" panose="05000000000000000000" pitchFamily="2" charset="2"/>
              <a:buChar char="§"/>
            </a:pPr>
            <a:r>
              <a:rPr lang="ka-GE" dirty="0" smtClean="0"/>
              <a:t>სუნთქვის </a:t>
            </a:r>
            <a:r>
              <a:rPr lang="ka-GE" dirty="0"/>
              <a:t>სიხშირე&lt; 30/წთ-ში, </a:t>
            </a:r>
            <a:endParaRPr lang="ka-GE" dirty="0" smtClean="0"/>
          </a:p>
          <a:p>
            <a:pPr>
              <a:buClr>
                <a:schemeClr val="accent2">
                  <a:lumMod val="60000"/>
                  <a:lumOff val="40000"/>
                </a:schemeClr>
              </a:buClr>
              <a:buFont typeface="Wingdings" panose="05000000000000000000" pitchFamily="2" charset="2"/>
              <a:buChar char="§"/>
            </a:pPr>
            <a:r>
              <a:rPr lang="ka-GE" dirty="0" smtClean="0"/>
              <a:t>ჟანგბადის </a:t>
            </a:r>
            <a:r>
              <a:rPr lang="ka-GE" dirty="0"/>
              <a:t>სატურაცია &gt; 95%, </a:t>
            </a:r>
            <a:endParaRPr lang="ka-GE" dirty="0" smtClean="0"/>
          </a:p>
          <a:p>
            <a:pPr>
              <a:buClr>
                <a:schemeClr val="accent2">
                  <a:lumMod val="60000"/>
                  <a:lumOff val="40000"/>
                </a:schemeClr>
              </a:buClr>
              <a:buFont typeface="Wingdings" panose="05000000000000000000" pitchFamily="2" charset="2"/>
              <a:buChar char="§"/>
            </a:pPr>
            <a:r>
              <a:rPr lang="ka-GE" dirty="0" smtClean="0"/>
              <a:t>ბოლო </a:t>
            </a:r>
            <a:r>
              <a:rPr lang="ka-GE" dirty="0"/>
              <a:t>სამი თვის განმავლობაში არ მიუღია ანტიბიოტიკები, არ ყოფილა ჰოსპიტალში ბოლო სამი თვის მანძილზე და არ აღენიშნება სხვა მწვავე სამედიცინო </a:t>
            </a:r>
            <a:r>
              <a:rPr lang="ka-GE" dirty="0" smtClean="0"/>
              <a:t>მდგომარეობა.</a:t>
            </a:r>
            <a:endParaRPr lang="en-US" dirty="0"/>
          </a:p>
        </p:txBody>
      </p:sp>
    </p:spTree>
    <p:extLst>
      <p:ext uri="{BB962C8B-B14F-4D97-AF65-F5344CB8AC3E}">
        <p14:creationId xmlns:p14="http://schemas.microsoft.com/office/powerpoint/2010/main" val="366085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8" y="914403"/>
            <a:ext cx="8243888" cy="5757862"/>
          </a:xfrm>
        </p:spPr>
        <p:txBody>
          <a:bodyPr>
            <a:noAutofit/>
          </a:bodyPr>
          <a:lstStyle/>
          <a:p>
            <a:r>
              <a:rPr lang="ka-GE" dirty="0"/>
              <a:t>რეკომენდებულია, COVID-19-ზე </a:t>
            </a:r>
            <a:r>
              <a:rPr lang="ka-GE" b="1" dirty="0"/>
              <a:t>საეჭვო მძიმე მწვავე რესპირაციული სიმპტომების მქონე პაციენტთა ტრიაჟი, სამედიცინო სისტემის პირველივე კონტაქტის დონეზე </a:t>
            </a:r>
            <a:r>
              <a:rPr lang="ka-GE" dirty="0"/>
              <a:t>და გადაუდებელი მკურნალობის დაწყება, დაავადების სიმძიმის საფუძველზე</a:t>
            </a:r>
            <a:r>
              <a:rPr lang="ka-GE" dirty="0" smtClean="0"/>
              <a:t>.</a:t>
            </a:r>
          </a:p>
          <a:p>
            <a:r>
              <a:rPr lang="ka-GE" dirty="0"/>
              <a:t>ისეთ სიტუაციებში, როდესაც ყველა შემთხვევის ჰოსპიტალიზაცია/იზოლაცია სამედიცინო დაწესებულებაში შეუძლებელია, </a:t>
            </a:r>
            <a:r>
              <a:rPr lang="ka-GE" b="1" dirty="0"/>
              <a:t>პრიორიტეტულად ითვლება იმ პაციენტთა ჰოსპიტალიზაცია, რომელთაც არასასურველი გამოსავლის მომატებული რისკი აღენიშნებათ</a:t>
            </a:r>
            <a:r>
              <a:rPr lang="ka-GE" dirty="0"/>
              <a:t>: მძიმე ან კრიტიკული პაციენტები, ასევე, </a:t>
            </a:r>
            <a:r>
              <a:rPr lang="ka-GE" b="1" dirty="0"/>
              <a:t>მსუბუქი დაავადების შემთხვევები არასასურველი გამოსავლის მომატებული რისკით </a:t>
            </a:r>
            <a:endParaRPr lang="ka-GE" b="1" dirty="0" smtClean="0"/>
          </a:p>
          <a:p>
            <a:pPr marL="785812" indent="-342900">
              <a:buClr>
                <a:schemeClr val="accent2">
                  <a:lumMod val="60000"/>
                  <a:lumOff val="40000"/>
                </a:schemeClr>
              </a:buClr>
              <a:buFont typeface="Wingdings" panose="05000000000000000000" pitchFamily="2" charset="2"/>
              <a:buChar char="§"/>
            </a:pPr>
            <a:r>
              <a:rPr lang="ka-GE" dirty="0"/>
              <a:t>ასაკი &gt;60წელზე, </a:t>
            </a:r>
          </a:p>
          <a:p>
            <a:pPr lvl="1">
              <a:buClr>
                <a:schemeClr val="accent2">
                  <a:lumMod val="60000"/>
                  <a:lumOff val="40000"/>
                </a:schemeClr>
              </a:buClr>
              <a:buFont typeface="Wingdings" panose="05000000000000000000" pitchFamily="2" charset="2"/>
              <a:buChar char="§"/>
            </a:pPr>
            <a:r>
              <a:rPr lang="ka-GE" sz="2200" dirty="0" smtClean="0"/>
              <a:t>თანმხლები </a:t>
            </a:r>
            <a:r>
              <a:rPr lang="ka-GE" sz="2200" dirty="0"/>
              <a:t>დაავადებები, მაგალითად გულ-სისხლძარღვთა ქრონიკული დაავადება, ფილტვების ქრონიკული დაავადება, დიაბეტი, ავთვისებიანი სიმსივნე, თირკმლისა და ღვიძლის დაავადებები).</a:t>
            </a:r>
            <a:endParaRPr lang="en-US" sz="2200" dirty="0"/>
          </a:p>
        </p:txBody>
      </p:sp>
    </p:spTree>
    <p:extLst>
      <p:ext uri="{BB962C8B-B14F-4D97-AF65-F5344CB8AC3E}">
        <p14:creationId xmlns:p14="http://schemas.microsoft.com/office/powerpoint/2010/main" val="751733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14450"/>
            <a:ext cx="7949565" cy="4949190"/>
          </a:xfrm>
        </p:spPr>
        <p:txBody>
          <a:bodyPr/>
          <a:lstStyle/>
          <a:p>
            <a:pPr lvl="0"/>
            <a:r>
              <a:rPr lang="ka-GE" dirty="0" smtClean="0"/>
              <a:t>თუ მსუბუქი შემთხვევის ჰოსპიტალიზაცია შეუძლებელია და მას არ აღენიშნება რისკ-ფაქტორები, შესაძლებელია, იზოლირება განხორციელდეს არატრადიციულ სივრცეებში, როგორიცაა, მაგალითად, საკარანტინედ გადაკეთებული სასტუმროები, სტადიონები, სპორტული დარბაზები, სადაც შესაძლებელია მათი დატოვება სიმპტომების გაქრობამდე და COVID-19-ზე ლაბორატორიული ტესტირების უარყოფითი პასუხის მიღებამდე.  </a:t>
            </a:r>
            <a:endParaRPr lang="en-US" dirty="0" smtClean="0"/>
          </a:p>
          <a:p>
            <a:pPr lvl="0"/>
            <a:endParaRPr lang="ka-GE" dirty="0" smtClean="0"/>
          </a:p>
          <a:p>
            <a:r>
              <a:rPr lang="ka-GE" dirty="0" smtClean="0"/>
              <a:t>ასეთ დროს, გადაწყვეტილება ეფუძნება ჯანდაცვის ადგილობრივი ორგანოების მითითებებს და ხელმისაწვდომ რესურსებს</a:t>
            </a:r>
            <a:endParaRPr lang="ka-GE" dirty="0"/>
          </a:p>
        </p:txBody>
      </p:sp>
    </p:spTree>
    <p:extLst>
      <p:ext uri="{BB962C8B-B14F-4D97-AF65-F5344CB8AC3E}">
        <p14:creationId xmlns:p14="http://schemas.microsoft.com/office/powerpoint/2010/main" val="73136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137</TotalTime>
  <Words>2661</Words>
  <Application>Microsoft Office PowerPoint</Application>
  <PresentationFormat>On-screen Show (4:3)</PresentationFormat>
  <Paragraphs>196</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Sylfaen</vt:lpstr>
      <vt:lpstr>Symbol</vt:lpstr>
      <vt:lpstr>Times New Roman</vt:lpstr>
      <vt:lpstr>Wingdings</vt:lpstr>
      <vt:lpstr>Vapor Trail</vt:lpstr>
      <vt:lpstr> SARS-CoV-2 (COVID-19) ინფექციის მსუბუქი შემთხვევის მართვა ბინაზე </vt:lpstr>
      <vt:lpstr>რეკომენდაციების შემუშავების საფუძველი</vt:lpstr>
      <vt:lpstr>PowerPoint Presentation</vt:lpstr>
      <vt:lpstr>პროტოკოლის მიზანი</vt:lpstr>
      <vt:lpstr>პროტოკოლის ამოცანები</vt:lpstr>
      <vt:lpstr>კორონავირულის ინფექციის მსუბუქი შემთხვევა </vt:lpstr>
      <vt:lpstr>მსუბუქი პნევმონია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ზოგადი რჩევები COVID-19 სიმპტომების მართვასთან დაკავშირებით </vt:lpstr>
      <vt:lpstr>PowerPoint Presentation</vt:lpstr>
      <vt:lpstr>PowerPoint Presentation</vt:lpstr>
      <vt:lpstr>ხველის მართვა</vt:lpstr>
      <vt:lpstr>ხველის საწინააღმდეგო მკურნალობა 18 წელს ზევით პაციენტებისთვის</vt:lpstr>
      <vt:lpstr>ცხელების მართვა</vt:lpstr>
      <vt:lpstr>ცხელების მართვისთვის რეკომენდებული ანტიპირეტიკები მოზრდილებსა და ბავშვებში</vt:lpstr>
      <vt:lpstr>PowerPoint Presentation</vt:lpstr>
      <vt:lpstr>სუნთქვის გაძნელების მართვის დამხმარე ტექნიკა</vt:lpstr>
      <vt:lpstr>პნევმონიის მკურნალობა</vt:lpstr>
      <vt:lpstr>PowerPoint Presentation</vt:lpstr>
      <vt:lpstr>PowerPoint Presentation</vt:lpstr>
      <vt:lpstr>PowerPoint Presentation</vt:lpstr>
      <vt:lpstr>როთის ქულების (Roth score) გამოყენება</vt:lpstr>
      <vt:lpstr>ჰოსპიტალიზაცია</vt:lpstr>
      <vt:lpstr>ჰოსპიტალიზაცია</vt:lpstr>
      <vt:lpstr>PowerPoint Presentation</vt:lpstr>
      <vt:lpstr>პნევმონიის მკურნალობა</vt:lpstr>
      <vt:lpstr>ანტიბიოტიკოთერაპია</vt:lpstr>
      <vt:lpstr>PowerPoint Presentation</vt:lpstr>
      <vt:lpstr>PowerPoint Presentation</vt:lpstr>
      <vt:lpstr>PowerPoint Presentation</vt:lpstr>
      <vt:lpstr>PowerPoint Presentation</vt:lpstr>
      <vt:lpstr>PowerPoint Presentation</vt:lpstr>
      <vt:lpstr>თვითიზოლაციის დასრულება</vt:lpstr>
      <vt:lpstr>ანგარიშგება</vt:lpstr>
      <vt:lpstr>დამატებითი ინფორმაციისთვის იხილეთ: http://www.gfma.ge/</vt:lpstr>
      <vt:lpstr>გმადლობთ!</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SARS-CoV-2 (COVID-19) ინფექციის მსუბუქი შემთხვევის მართვა ბინაზე </dc:title>
  <dc:creator>Nato Shengelia</dc:creator>
  <cp:lastModifiedBy>Nato Shengelia</cp:lastModifiedBy>
  <cp:revision>31</cp:revision>
  <dcterms:created xsi:type="dcterms:W3CDTF">2020-06-08T14:42:05Z</dcterms:created>
  <dcterms:modified xsi:type="dcterms:W3CDTF">2020-06-08T18:37:14Z</dcterms:modified>
</cp:coreProperties>
</file>